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49" r:id="rId2"/>
    <p:sldId id="350" r:id="rId3"/>
    <p:sldId id="351"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392" r:id="rId45"/>
    <p:sldId id="393" r:id="rId46"/>
    <p:sldId id="395" r:id="rId47"/>
    <p:sldId id="396" r:id="rId48"/>
    <p:sldId id="397" r:id="rId49"/>
    <p:sldId id="398" r:id="rId50"/>
    <p:sldId id="399" r:id="rId51"/>
    <p:sldId id="405" r:id="rId52"/>
    <p:sldId id="406" r:id="rId53"/>
    <p:sldId id="407" r:id="rId54"/>
    <p:sldId id="409" r:id="rId55"/>
    <p:sldId id="415" r:id="rId56"/>
    <p:sldId id="416" r:id="rId57"/>
    <p:sldId id="425" r:id="rId58"/>
    <p:sldId id="429"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5029C-12AD-4FCD-97A4-07A720C3F25F}" type="datetimeFigureOut">
              <a:rPr lang="en-US" smtClean="0"/>
              <a:pPr/>
              <a:t>11/17/2022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3EDFA-EA9F-47C5-B440-9B5B4B9C4C26}"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9BC53899-2B42-4EA1-8C9B-1FAB23A2BD1C}" type="slidenum">
              <a:rPr lang="en-US">
                <a:ea typeface="新細明體" pitchFamily="18" charset="-120"/>
              </a:rPr>
              <a:pPr/>
              <a:t>47</a:t>
            </a:fld>
            <a:endParaRPr lang="en-US">
              <a:ea typeface="新細明體" pitchFamily="18" charset="-12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F1EF51A-E1FA-4049-84E1-140E9E015C5C}"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ED1C11-93F8-4524-AB95-471EBBA67DB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91768C7-8FA0-425F-9300-F0E02FF4B49E}"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1F1A4C-4C50-4191-95E9-ADD007618E5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590FA0C-99C6-4881-92DE-BDBEC236B885}"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10E0DA-3837-4FCA-8264-A3C85205134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586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2338" y="1981200"/>
            <a:ext cx="381586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6E312FAF-6A88-4BD6-B668-C3EA03FF995C}" type="datetime2">
              <a:rPr lang="en-US"/>
              <a:pPr>
                <a:defRPr/>
              </a:pPr>
              <a:t>Thursday, November 17, 2022</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8" name="Rectangle 6"/>
          <p:cNvSpPr>
            <a:spLocks noGrp="1" noChangeArrowheads="1"/>
          </p:cNvSpPr>
          <p:nvPr>
            <p:ph type="sldNum" sz="quarter" idx="12"/>
          </p:nvPr>
        </p:nvSpPr>
        <p:spPr>
          <a:ln/>
        </p:spPr>
        <p:txBody>
          <a:bodyPr/>
          <a:lstStyle>
            <a:lvl1pPr>
              <a:defRPr/>
            </a:lvl1pPr>
          </a:lstStyle>
          <a:p>
            <a:pPr>
              <a:defRPr/>
            </a:pPr>
            <a:fld id="{3BACFDA6-2C6A-424C-9965-3E867F251F7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45D40CE-A4E8-4C45-8242-47556B453E4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3822C1E-766B-44A3-A225-777BD9393972}"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FB62B7-1FDB-44CD-A48D-0048336BAF5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7CE860D-B848-4DFC-A565-AA7036506B24}"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FF0824-279D-408E-9DB3-F42B8102E44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ED4CC30-B114-4F40-A5CA-98F1646BD23F}"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3474BE-09B0-4335-B627-8190D22C5DA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B18C885-A940-4A1F-BD86-A6219047810F}" type="datetimeFigureOut">
              <a:rPr lang="en-US"/>
              <a:pPr>
                <a:defRPr/>
              </a:pPr>
              <a:t>11/17/2022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47690EF-5981-481F-AB7C-E113D13DC8F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08527AC-3CEB-48C8-838B-3025E7A5F0E8}" type="datetimeFigureOut">
              <a:rPr lang="en-US"/>
              <a:pPr>
                <a:defRPr/>
              </a:pPr>
              <a:t>11/17/2022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5017E81-FF3D-4523-9138-0BEB31D09B0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B08090-030F-49E3-810B-4FCC1CE02D52}" type="datetimeFigureOut">
              <a:rPr lang="en-US"/>
              <a:pPr>
                <a:defRPr/>
              </a:pPr>
              <a:t>11/17/2022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A9618E0-0810-4337-92B1-3C7FEE4E8F7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1B7C9BC-3B54-430E-983D-3E139D372A18}"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0C2BA25-F916-42BA-A5A3-B61FE422CDC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2EB801A-8ED7-4237-8B62-450ABB3D89EE}"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C624D7-AABB-4BEF-ABD6-DC362D22E89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FA311D94-630A-4C6A-8A83-7958ADF72968}" type="datetimeFigureOut">
              <a:rPr lang="en-US"/>
              <a:pPr>
                <a:defRPr/>
              </a:pPr>
              <a:t>11/17/2022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9E668CC-1AEF-408C-9CC5-3C6C879F97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upload.wikimedia.org/wikipedia/en/f/f4/MagneticMedia.p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upload.wikimedia.org/wikipedia/commons/9/93/Spin-valve_GMR.sv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half" idx="10"/>
          </p:nvPr>
        </p:nvSpPr>
        <p:spPr/>
        <p:txBody>
          <a:bodyPr/>
          <a:lstStyle/>
          <a:p>
            <a:fld id="{450FA90A-426D-46CB-A4A4-383C8BC23BEC}" type="datetime2">
              <a:rPr lang="en-US"/>
              <a:pPr/>
              <a:t>Thursday, November 17, 2022</a:t>
            </a:fld>
            <a:endParaRPr lang="en-US"/>
          </a:p>
        </p:txBody>
      </p:sp>
      <p:sp>
        <p:nvSpPr>
          <p:cNvPr id="11" name="Slide Number Placeholder 7"/>
          <p:cNvSpPr>
            <a:spLocks noGrp="1"/>
          </p:cNvSpPr>
          <p:nvPr>
            <p:ph type="sldNum" sz="quarter" idx="12"/>
          </p:nvPr>
        </p:nvSpPr>
        <p:spPr/>
        <p:txBody>
          <a:bodyPr/>
          <a:lstStyle/>
          <a:p>
            <a:fld id="{E1D7A9CC-8F72-433C-B9D2-B2AAB3ABB2EF}" type="slidenum">
              <a:rPr lang="en-US"/>
              <a:pPr/>
              <a:t>1</a:t>
            </a:fld>
            <a:endParaRPr lang="en-US"/>
          </a:p>
        </p:txBody>
      </p:sp>
      <p:sp>
        <p:nvSpPr>
          <p:cNvPr id="22" name="Rectangle 21"/>
          <p:cNvSpPr/>
          <p:nvPr/>
        </p:nvSpPr>
        <p:spPr>
          <a:xfrm>
            <a:off x="1336431" y="5638801"/>
            <a:ext cx="7315200" cy="369332"/>
          </a:xfrm>
          <a:prstGeom prst="rect">
            <a:avLst/>
          </a:prstGeom>
        </p:spPr>
        <p:txBody>
          <a:bodyPr wrap="square">
            <a:spAutoFit/>
          </a:bodyPr>
          <a:lstStyle/>
          <a:p>
            <a:r>
              <a:rPr lang="en-IN" dirty="0" smtClean="0"/>
              <a:t>Will these devices make it? The answer is a very definite…..</a:t>
            </a:r>
            <a:endParaRPr lang="en-IN" dirty="0"/>
          </a:p>
        </p:txBody>
      </p:sp>
      <p:sp>
        <p:nvSpPr>
          <p:cNvPr id="23" name="Rectangle 22"/>
          <p:cNvSpPr/>
          <p:nvPr/>
        </p:nvSpPr>
        <p:spPr>
          <a:xfrm>
            <a:off x="3868615" y="6096001"/>
            <a:ext cx="994824" cy="369332"/>
          </a:xfrm>
          <a:prstGeom prst="rect">
            <a:avLst/>
          </a:prstGeom>
        </p:spPr>
        <p:txBody>
          <a:bodyPr wrap="none">
            <a:spAutoFit/>
          </a:bodyPr>
          <a:lstStyle/>
          <a:p>
            <a:r>
              <a:rPr lang="en-IN" b="1" dirty="0" smtClean="0"/>
              <a:t>Maybe!!</a:t>
            </a:r>
            <a:endParaRPr lang="en-IN" dirty="0"/>
          </a:p>
        </p:txBody>
      </p:sp>
      <p:pic>
        <p:nvPicPr>
          <p:cNvPr id="1028" name="Picture 4"/>
          <p:cNvPicPr>
            <a:picLocks noChangeAspect="1" noChangeArrowheads="1"/>
          </p:cNvPicPr>
          <p:nvPr/>
        </p:nvPicPr>
        <p:blipFill>
          <a:blip r:embed="rId2"/>
          <a:srcRect/>
          <a:stretch>
            <a:fillRect/>
          </a:stretch>
        </p:blipFill>
        <p:spPr bwMode="auto">
          <a:xfrm>
            <a:off x="457200" y="838200"/>
            <a:ext cx="8220808" cy="37719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04800"/>
            <a:ext cx="9144000" cy="503238"/>
          </a:xfrm>
          <a:prstGeom prst="rect">
            <a:avLst/>
          </a:prstGeom>
          <a:noFill/>
          <a:ln w="9525">
            <a:noFill/>
            <a:miter lim="800000"/>
            <a:headEnd/>
            <a:tailEnd/>
          </a:ln>
        </p:spPr>
        <p:txBody>
          <a:bodyPr lIns="0" tIns="0" rIns="0" bIns="76176">
            <a:spAutoFit/>
          </a:bodyPr>
          <a:lstStyle/>
          <a:p>
            <a:pPr marL="914400"/>
            <a:r>
              <a:rPr lang="en-US" sz="2800" b="1" u="sng" dirty="0" smtClean="0">
                <a:solidFill>
                  <a:srgbClr val="FF0000"/>
                </a:solidFill>
                <a:cs typeface="Times New Roman" pitchFamily="18" charset="0"/>
              </a:rPr>
              <a:t>HOW MAGNETIC STORAGE WORKS</a:t>
            </a:r>
            <a:endParaRPr lang="en-US" sz="2800" u="sng" dirty="0">
              <a:solidFill>
                <a:srgbClr val="FF0000"/>
              </a:solidFill>
              <a:cs typeface="Times New Roman" pitchFamily="18" charset="0"/>
            </a:endParaRPr>
          </a:p>
        </p:txBody>
      </p:sp>
      <p:sp>
        <p:nvSpPr>
          <p:cNvPr id="8195" name="Rectangle 3"/>
          <p:cNvSpPr>
            <a:spLocks noChangeArrowheads="1"/>
          </p:cNvSpPr>
          <p:nvPr/>
        </p:nvSpPr>
        <p:spPr bwMode="auto">
          <a:xfrm>
            <a:off x="0" y="1102628"/>
            <a:ext cx="8382000" cy="5755373"/>
          </a:xfrm>
          <a:prstGeom prst="rect">
            <a:avLst/>
          </a:prstGeom>
          <a:noFill/>
          <a:ln w="9525">
            <a:noFill/>
            <a:miter lim="800000"/>
            <a:headEnd/>
            <a:tailEnd/>
          </a:ln>
        </p:spPr>
        <p:txBody>
          <a:bodyPr lIns="0" tIns="76176" rIns="0" bIns="76176">
            <a:spAutoFit/>
          </a:bodyPr>
          <a:lstStyle/>
          <a:p>
            <a:pPr marL="1379538" indent="-465138" algn="l">
              <a:buFontTx/>
              <a:buChar char="•"/>
              <a:tabLst>
                <a:tab pos="169863" algn="l"/>
              </a:tabLst>
            </a:pPr>
            <a:r>
              <a:rPr lang="en-US" sz="2800" b="1" dirty="0">
                <a:solidFill>
                  <a:schemeClr val="tx2"/>
                </a:solidFill>
                <a:latin typeface="Times New Roman" pitchFamily="18" charset="0"/>
                <a:cs typeface="Times New Roman" pitchFamily="18" charset="0"/>
              </a:rPr>
              <a:t>A magnetic disk's medium contains iron particles, which can be polarized—given a magnetic charge—in one of two directions.</a:t>
            </a:r>
          </a:p>
          <a:p>
            <a:pPr marL="1379538" indent="-465138" algn="l" eaLnBrk="0" hangingPunct="0">
              <a:buFontTx/>
              <a:buChar char="•"/>
              <a:tabLst>
                <a:tab pos="169863" algn="l"/>
              </a:tabLst>
            </a:pPr>
            <a:endParaRPr lang="en-US" sz="2800" b="1" dirty="0">
              <a:solidFill>
                <a:schemeClr val="tx2"/>
              </a:solidFill>
              <a:latin typeface="Times New Roman" pitchFamily="18" charset="0"/>
              <a:cs typeface="Times New Roman" pitchFamily="18" charset="0"/>
            </a:endParaRPr>
          </a:p>
          <a:p>
            <a:pPr marL="1379538" indent="-465138" algn="l" eaLnBrk="0" hangingPunct="0">
              <a:buFontTx/>
              <a:buChar char="•"/>
              <a:tabLst>
                <a:tab pos="169863" algn="l"/>
              </a:tabLst>
            </a:pPr>
            <a:r>
              <a:rPr lang="en-US" sz="2800" b="1" dirty="0">
                <a:solidFill>
                  <a:schemeClr val="tx2"/>
                </a:solidFill>
                <a:latin typeface="Times New Roman" pitchFamily="18" charset="0"/>
                <a:cs typeface="Times New Roman" pitchFamily="18" charset="0"/>
              </a:rPr>
              <a:t>Each particle's direction represents a 1 (on) or 0 (off), representing each bit of data that the CPU can recognize.</a:t>
            </a:r>
          </a:p>
          <a:p>
            <a:pPr marL="1379538" indent="-465138" algn="l" eaLnBrk="0" hangingPunct="0">
              <a:buFontTx/>
              <a:buChar char="•"/>
              <a:tabLst>
                <a:tab pos="169863" algn="l"/>
              </a:tabLst>
            </a:pPr>
            <a:endParaRPr lang="en-US" sz="2800" b="1" dirty="0">
              <a:solidFill>
                <a:schemeClr val="tx2"/>
              </a:solidFill>
              <a:latin typeface="Times New Roman" pitchFamily="18" charset="0"/>
              <a:cs typeface="Times New Roman" pitchFamily="18" charset="0"/>
            </a:endParaRPr>
          </a:p>
          <a:p>
            <a:pPr marL="1379538" indent="-465138" algn="l" eaLnBrk="0" hangingPunct="0">
              <a:buFontTx/>
              <a:buChar char="•"/>
              <a:tabLst>
                <a:tab pos="169863" algn="l"/>
              </a:tabLst>
            </a:pPr>
            <a:r>
              <a:rPr lang="en-US" sz="2800" b="1" dirty="0">
                <a:solidFill>
                  <a:schemeClr val="tx2"/>
                </a:solidFill>
                <a:latin typeface="Times New Roman" pitchFamily="18" charset="0"/>
                <a:cs typeface="Times New Roman" pitchFamily="18" charset="0"/>
              </a:rPr>
              <a:t>A disk drive uses read/write heads containing electromagnets to create magnetic charges on the medium. </a:t>
            </a:r>
          </a:p>
          <a:p>
            <a:pPr marL="1379538" indent="-465138" algn="l" eaLnBrk="0" hangingPunct="0">
              <a:buFontTx/>
              <a:buChar char="•"/>
              <a:tabLst>
                <a:tab pos="169863" algn="l"/>
              </a:tabLst>
            </a:pPr>
            <a:endParaRPr lang="en-US" sz="2800" b="1" dirty="0">
              <a:solidFill>
                <a:schemeClr val="tx2"/>
              </a:solidFill>
              <a:latin typeface="Times New Roman" pitchFamily="18" charset="0"/>
              <a:cs typeface="Times New Roman" pitchFamily="18" charset="0"/>
            </a:endParaRPr>
          </a:p>
          <a:p>
            <a:pPr marL="1379538" indent="-465138" algn="l" eaLnBrk="0" hangingPunct="0">
              <a:buFontTx/>
              <a:buChar char="•"/>
              <a:tabLst>
                <a:tab pos="169863" algn="l"/>
              </a:tabLst>
            </a:pPr>
            <a:endParaRPr lang="en-US" sz="2800" b="1" dirty="0">
              <a:solidFill>
                <a:schemeClr val="tx2"/>
              </a:solidFill>
              <a:latin typeface="Times New Roman" pitchFamily="18" charset="0"/>
              <a:cs typeface="Times New Roman" pitchFamily="18" charset="0"/>
            </a:endParaRPr>
          </a:p>
        </p:txBody>
      </p:sp>
    </p:spTree>
  </p:cSld>
  <p:clrMapOvr>
    <a:masterClrMapping/>
  </p:clrMapOvr>
  <p:transition>
    <p:zoom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27076" y="228600"/>
            <a:ext cx="3921125" cy="2109788"/>
            <a:chOff x="432" y="240"/>
            <a:chExt cx="2470" cy="1329"/>
          </a:xfrm>
        </p:grpSpPr>
        <p:pic>
          <p:nvPicPr>
            <p:cNvPr id="5" name="Picture 3" descr="random"/>
            <p:cNvPicPr>
              <a:picLocks noChangeAspect="1" noChangeArrowheads="1"/>
            </p:cNvPicPr>
            <p:nvPr/>
          </p:nvPicPr>
          <p:blipFill>
            <a:blip r:embed="rId2"/>
            <a:srcRect/>
            <a:stretch>
              <a:fillRect/>
            </a:stretch>
          </p:blipFill>
          <p:spPr bwMode="auto">
            <a:xfrm>
              <a:off x="432" y="543"/>
              <a:ext cx="2470" cy="1026"/>
            </a:xfrm>
            <a:prstGeom prst="rect">
              <a:avLst/>
            </a:prstGeom>
            <a:noFill/>
            <a:ln w="9525">
              <a:noFill/>
              <a:miter lim="800000"/>
              <a:headEnd/>
              <a:tailEnd/>
            </a:ln>
          </p:spPr>
        </p:pic>
        <p:pic>
          <p:nvPicPr>
            <p:cNvPr id="6" name="Picture 4" descr="head"/>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07" y="240"/>
              <a:ext cx="718" cy="830"/>
            </a:xfrm>
            <a:prstGeom prst="rect">
              <a:avLst/>
            </a:prstGeom>
            <a:noFill/>
            <a:ln w="9525">
              <a:noFill/>
              <a:miter lim="800000"/>
              <a:headEnd/>
              <a:tailEnd/>
            </a:ln>
          </p:spPr>
        </p:pic>
      </p:grpSp>
      <p:grpSp>
        <p:nvGrpSpPr>
          <p:cNvPr id="3" name="Group 5"/>
          <p:cNvGrpSpPr>
            <a:grpSpLocks/>
          </p:cNvGrpSpPr>
          <p:nvPr/>
        </p:nvGrpSpPr>
        <p:grpSpPr bwMode="auto">
          <a:xfrm>
            <a:off x="4648201" y="4953002"/>
            <a:ext cx="3921125" cy="1628775"/>
            <a:chOff x="2928" y="3120"/>
            <a:chExt cx="2470" cy="1026"/>
          </a:xfrm>
        </p:grpSpPr>
        <p:pic>
          <p:nvPicPr>
            <p:cNvPr id="7" name="Picture 6" descr="nonrandom"/>
            <p:cNvPicPr>
              <a:picLocks noChangeAspect="1" noChangeArrowheads="1"/>
            </p:cNvPicPr>
            <p:nvPr/>
          </p:nvPicPr>
          <p:blipFill>
            <a:blip r:embed="rId4"/>
            <a:srcRect/>
            <a:stretch>
              <a:fillRect/>
            </a:stretch>
          </p:blipFill>
          <p:spPr bwMode="auto">
            <a:xfrm>
              <a:off x="2928" y="3120"/>
              <a:ext cx="2470" cy="1026"/>
            </a:xfrm>
            <a:prstGeom prst="rect">
              <a:avLst/>
            </a:prstGeom>
            <a:noFill/>
            <a:ln w="9525">
              <a:noFill/>
              <a:miter lim="800000"/>
              <a:headEnd/>
              <a:tailEnd/>
            </a:ln>
          </p:spPr>
        </p:pic>
        <p:pic>
          <p:nvPicPr>
            <p:cNvPr id="8" name="Picture 7" descr="head"/>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928" y="3154"/>
              <a:ext cx="718" cy="830"/>
            </a:xfrm>
            <a:prstGeom prst="rect">
              <a:avLst/>
            </a:prstGeom>
            <a:noFill/>
            <a:ln w="9525">
              <a:noFill/>
              <a:miter lim="800000"/>
              <a:headEnd/>
              <a:tailEnd/>
            </a:ln>
          </p:spPr>
        </p:pic>
      </p:grpSp>
      <p:grpSp>
        <p:nvGrpSpPr>
          <p:cNvPr id="4" name="Group 8"/>
          <p:cNvGrpSpPr>
            <a:grpSpLocks/>
          </p:cNvGrpSpPr>
          <p:nvPr/>
        </p:nvGrpSpPr>
        <p:grpSpPr bwMode="auto">
          <a:xfrm>
            <a:off x="2590801" y="2667000"/>
            <a:ext cx="3921125" cy="1727200"/>
            <a:chOff x="1728" y="1714"/>
            <a:chExt cx="2470" cy="1088"/>
          </a:xfrm>
        </p:grpSpPr>
        <p:pic>
          <p:nvPicPr>
            <p:cNvPr id="9" name="Picture 9" descr="random"/>
            <p:cNvPicPr>
              <a:picLocks noChangeAspect="1" noChangeArrowheads="1"/>
            </p:cNvPicPr>
            <p:nvPr/>
          </p:nvPicPr>
          <p:blipFill>
            <a:blip r:embed="rId2"/>
            <a:srcRect/>
            <a:stretch>
              <a:fillRect/>
            </a:stretch>
          </p:blipFill>
          <p:spPr bwMode="auto">
            <a:xfrm>
              <a:off x="1728" y="1776"/>
              <a:ext cx="2470" cy="1026"/>
            </a:xfrm>
            <a:prstGeom prst="rect">
              <a:avLst/>
            </a:prstGeom>
            <a:noFill/>
            <a:ln w="9525">
              <a:noFill/>
              <a:miter lim="800000"/>
              <a:headEnd/>
              <a:tailEnd/>
            </a:ln>
          </p:spPr>
        </p:pic>
        <p:pic>
          <p:nvPicPr>
            <p:cNvPr id="10" name="Picture 10" descr="head"/>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2" y="1714"/>
              <a:ext cx="718" cy="830"/>
            </a:xfrm>
            <a:prstGeom prst="rect">
              <a:avLst/>
            </a:prstGeom>
            <a:noFill/>
            <a:ln w="9525">
              <a:noFill/>
              <a:miter lim="800000"/>
              <a:headEnd/>
              <a:tailEnd/>
            </a:ln>
          </p:spPr>
        </p:pic>
      </p:grpSp>
      <p:sp>
        <p:nvSpPr>
          <p:cNvPr id="9227" name="Text Box 11"/>
          <p:cNvSpPr txBox="1">
            <a:spLocks noChangeArrowheads="1"/>
          </p:cNvSpPr>
          <p:nvPr/>
        </p:nvSpPr>
        <p:spPr bwMode="auto">
          <a:xfrm>
            <a:off x="228600" y="1828802"/>
            <a:ext cx="2416047" cy="830997"/>
          </a:xfrm>
          <a:prstGeom prst="rect">
            <a:avLst/>
          </a:prstGeom>
          <a:noFill/>
          <a:ln w="9525">
            <a:noFill/>
            <a:miter lim="800000"/>
            <a:headEnd/>
            <a:tailEnd/>
          </a:ln>
        </p:spPr>
        <p:txBody>
          <a:bodyPr wrap="none">
            <a:spAutoFit/>
          </a:bodyPr>
          <a:lstStyle/>
          <a:p>
            <a:pPr algn="ctr"/>
            <a:r>
              <a:rPr lang="en-US" sz="2400" b="1" dirty="0"/>
              <a:t>Random particles</a:t>
            </a:r>
          </a:p>
          <a:p>
            <a:pPr algn="ctr"/>
            <a:r>
              <a:rPr lang="en-US" sz="2400" b="1" dirty="0"/>
              <a:t>(no data stored)</a:t>
            </a:r>
          </a:p>
        </p:txBody>
      </p:sp>
      <p:sp>
        <p:nvSpPr>
          <p:cNvPr id="9228" name="Text Box 12"/>
          <p:cNvSpPr txBox="1">
            <a:spLocks noChangeArrowheads="1"/>
          </p:cNvSpPr>
          <p:nvPr/>
        </p:nvSpPr>
        <p:spPr bwMode="auto">
          <a:xfrm>
            <a:off x="4648201" y="1905002"/>
            <a:ext cx="2368983" cy="830997"/>
          </a:xfrm>
          <a:prstGeom prst="rect">
            <a:avLst/>
          </a:prstGeom>
          <a:noFill/>
          <a:ln w="9525">
            <a:noFill/>
            <a:miter lim="800000"/>
            <a:headEnd/>
            <a:tailEnd/>
          </a:ln>
        </p:spPr>
        <p:txBody>
          <a:bodyPr wrap="none">
            <a:spAutoFit/>
          </a:bodyPr>
          <a:lstStyle/>
          <a:p>
            <a:pPr algn="ctr"/>
            <a:r>
              <a:rPr lang="en-US" sz="2400" b="1">
                <a:solidFill>
                  <a:srgbClr val="FF0000"/>
                </a:solidFill>
              </a:rPr>
              <a:t>Current flow</a:t>
            </a:r>
          </a:p>
          <a:p>
            <a:pPr algn="ctr"/>
            <a:r>
              <a:rPr lang="en-US" sz="2400" b="1">
                <a:solidFill>
                  <a:srgbClr val="FF0000"/>
                </a:solidFill>
              </a:rPr>
              <a:t>(write operation)</a:t>
            </a:r>
          </a:p>
        </p:txBody>
      </p:sp>
      <p:sp>
        <p:nvSpPr>
          <p:cNvPr id="9229" name="Line 13"/>
          <p:cNvSpPr>
            <a:spLocks noChangeShapeType="1"/>
          </p:cNvSpPr>
          <p:nvPr/>
        </p:nvSpPr>
        <p:spPr bwMode="auto">
          <a:xfrm>
            <a:off x="4178300" y="2235200"/>
            <a:ext cx="228600" cy="381000"/>
          </a:xfrm>
          <a:prstGeom prst="line">
            <a:avLst/>
          </a:prstGeom>
          <a:noFill/>
          <a:ln w="38100">
            <a:solidFill>
              <a:srgbClr val="FF0000"/>
            </a:solidFill>
            <a:round/>
            <a:headEnd/>
            <a:tailEnd type="triangle" w="med" len="med"/>
          </a:ln>
        </p:spPr>
        <p:txBody>
          <a:bodyPr/>
          <a:lstStyle/>
          <a:p>
            <a:endParaRPr lang="en-IN"/>
          </a:p>
        </p:txBody>
      </p:sp>
      <p:sp>
        <p:nvSpPr>
          <p:cNvPr id="9230" name="Line 14"/>
          <p:cNvSpPr>
            <a:spLocks noChangeShapeType="1"/>
          </p:cNvSpPr>
          <p:nvPr/>
        </p:nvSpPr>
        <p:spPr bwMode="auto">
          <a:xfrm flipH="1" flipV="1">
            <a:off x="3810000" y="2286000"/>
            <a:ext cx="228600" cy="381000"/>
          </a:xfrm>
          <a:prstGeom prst="line">
            <a:avLst/>
          </a:prstGeom>
          <a:noFill/>
          <a:ln w="38100">
            <a:solidFill>
              <a:srgbClr val="FF0000"/>
            </a:solidFill>
            <a:round/>
            <a:headEnd/>
            <a:tailEnd type="triangle" w="med" len="med"/>
          </a:ln>
        </p:spPr>
        <p:txBody>
          <a:bodyPr/>
          <a:lstStyle/>
          <a:p>
            <a:endParaRPr lang="en-IN"/>
          </a:p>
        </p:txBody>
      </p:sp>
      <p:sp>
        <p:nvSpPr>
          <p:cNvPr id="9231" name="Text Box 15"/>
          <p:cNvSpPr txBox="1">
            <a:spLocks noChangeArrowheads="1"/>
          </p:cNvSpPr>
          <p:nvPr/>
        </p:nvSpPr>
        <p:spPr bwMode="auto">
          <a:xfrm>
            <a:off x="5065714" y="4267202"/>
            <a:ext cx="2629118" cy="830997"/>
          </a:xfrm>
          <a:prstGeom prst="rect">
            <a:avLst/>
          </a:prstGeom>
          <a:noFill/>
          <a:ln w="9525">
            <a:noFill/>
            <a:miter lim="800000"/>
            <a:headEnd/>
            <a:tailEnd/>
          </a:ln>
        </p:spPr>
        <p:txBody>
          <a:bodyPr wrap="none">
            <a:spAutoFit/>
          </a:bodyPr>
          <a:lstStyle/>
          <a:p>
            <a:pPr algn="ctr"/>
            <a:r>
              <a:rPr lang="en-US" sz="2400" b="1" dirty="0"/>
              <a:t>Organized particles</a:t>
            </a:r>
          </a:p>
          <a:p>
            <a:pPr algn="ctr"/>
            <a:r>
              <a:rPr lang="en-US" sz="2400" b="1" dirty="0"/>
              <a:t>(represent data)</a:t>
            </a:r>
          </a:p>
        </p:txBody>
      </p:sp>
      <p:sp>
        <p:nvSpPr>
          <p:cNvPr id="9232" name="Text Box 16"/>
          <p:cNvSpPr txBox="1">
            <a:spLocks noChangeArrowheads="1"/>
          </p:cNvSpPr>
          <p:nvPr/>
        </p:nvSpPr>
        <p:spPr bwMode="auto">
          <a:xfrm>
            <a:off x="533400" y="1066801"/>
            <a:ext cx="1265090" cy="461665"/>
          </a:xfrm>
          <a:prstGeom prst="rect">
            <a:avLst/>
          </a:prstGeom>
          <a:noFill/>
          <a:ln w="9525">
            <a:noFill/>
            <a:miter lim="800000"/>
            <a:headEnd/>
            <a:tailEnd/>
          </a:ln>
        </p:spPr>
        <p:txBody>
          <a:bodyPr wrap="none">
            <a:spAutoFit/>
          </a:bodyPr>
          <a:lstStyle/>
          <a:p>
            <a:r>
              <a:rPr lang="en-US" sz="2400" b="1" dirty="0">
                <a:solidFill>
                  <a:schemeClr val="accent2"/>
                </a:solidFill>
              </a:rPr>
              <a:t>Medium</a:t>
            </a:r>
          </a:p>
        </p:txBody>
      </p:sp>
      <p:sp>
        <p:nvSpPr>
          <p:cNvPr id="9233" name="Text Box 17"/>
          <p:cNvSpPr txBox="1">
            <a:spLocks noChangeArrowheads="1"/>
          </p:cNvSpPr>
          <p:nvPr/>
        </p:nvSpPr>
        <p:spPr bwMode="auto">
          <a:xfrm>
            <a:off x="4125914" y="304801"/>
            <a:ext cx="1605568" cy="461665"/>
          </a:xfrm>
          <a:prstGeom prst="rect">
            <a:avLst/>
          </a:prstGeom>
          <a:noFill/>
          <a:ln w="9525">
            <a:noFill/>
            <a:miter lim="800000"/>
            <a:headEnd/>
            <a:tailEnd/>
          </a:ln>
        </p:spPr>
        <p:txBody>
          <a:bodyPr wrap="none">
            <a:spAutoFit/>
          </a:bodyPr>
          <a:lstStyle/>
          <a:p>
            <a:r>
              <a:rPr lang="en-US" sz="2400" b="1">
                <a:solidFill>
                  <a:srgbClr val="FF0000"/>
                </a:solidFill>
              </a:rPr>
              <a:t>Write head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scstore"/>
          <p:cNvPicPr>
            <a:picLocks noChangeAspect="1" noChangeArrowheads="1"/>
          </p:cNvPicPr>
          <p:nvPr/>
        </p:nvPicPr>
        <p:blipFill>
          <a:blip r:embed="rId2"/>
          <a:srcRect b="13399"/>
          <a:stretch>
            <a:fillRect/>
          </a:stretch>
        </p:blipFill>
        <p:spPr bwMode="auto">
          <a:xfrm>
            <a:off x="685800" y="228602"/>
            <a:ext cx="7620000" cy="6384925"/>
          </a:xfrm>
          <a:prstGeom prst="rect">
            <a:avLst/>
          </a:prstGeom>
          <a:noFill/>
          <a:ln w="9525">
            <a:noFill/>
            <a:miter lim="800000"/>
            <a:headEnd/>
            <a:tailEnd/>
          </a:ln>
        </p:spPr>
      </p:pic>
      <p:sp>
        <p:nvSpPr>
          <p:cNvPr id="10243" name="Text Box 3"/>
          <p:cNvSpPr txBox="1">
            <a:spLocks noChangeArrowheads="1"/>
          </p:cNvSpPr>
          <p:nvPr/>
        </p:nvSpPr>
        <p:spPr bwMode="auto">
          <a:xfrm>
            <a:off x="363538" y="4953001"/>
            <a:ext cx="2375330" cy="1200329"/>
          </a:xfrm>
          <a:prstGeom prst="rect">
            <a:avLst/>
          </a:prstGeom>
          <a:noFill/>
          <a:ln w="9525">
            <a:noFill/>
            <a:miter lim="800000"/>
            <a:headEnd/>
            <a:tailEnd/>
          </a:ln>
        </p:spPr>
        <p:txBody>
          <a:bodyPr wrap="none">
            <a:spAutoFit/>
          </a:bodyPr>
          <a:lstStyle/>
          <a:p>
            <a:pPr algn="ctr"/>
            <a:r>
              <a:rPr lang="en-US" sz="2400" b="1">
                <a:solidFill>
                  <a:schemeClr val="accent2"/>
                </a:solidFill>
              </a:rPr>
              <a:t>As the medium</a:t>
            </a:r>
          </a:p>
          <a:p>
            <a:pPr algn="ctr"/>
            <a:r>
              <a:rPr lang="en-US" sz="2400" b="1">
                <a:solidFill>
                  <a:schemeClr val="accent2"/>
                </a:solidFill>
              </a:rPr>
              <a:t>rotates, the head</a:t>
            </a:r>
          </a:p>
          <a:p>
            <a:pPr algn="ctr"/>
            <a:r>
              <a:rPr lang="en-US" sz="2400" b="1">
                <a:solidFill>
                  <a:schemeClr val="accent2"/>
                </a:solidFill>
              </a:rPr>
              <a:t>writes the data.</a:t>
            </a:r>
          </a:p>
        </p:txBody>
      </p:sp>
    </p:spTree>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pPr eaLnBrk="1" hangingPunct="1"/>
            <a:r>
              <a:rPr lang="en-US" smtClean="0"/>
              <a:t>non-volatile memory devices</a:t>
            </a:r>
          </a:p>
        </p:txBody>
      </p:sp>
      <p:pic>
        <p:nvPicPr>
          <p:cNvPr id="9223" name="Picture 5" descr="File:MagneticMedia.png">
            <a:hlinkClick r:id="rId2"/>
          </p:cNvPr>
          <p:cNvPicPr>
            <a:picLocks noChangeAspect="1" noChangeArrowheads="1"/>
          </p:cNvPicPr>
          <p:nvPr/>
        </p:nvPicPr>
        <p:blipFill>
          <a:blip r:embed="rId3"/>
          <a:srcRect/>
          <a:stretch>
            <a:fillRect/>
          </a:stretch>
        </p:blipFill>
        <p:spPr bwMode="auto">
          <a:xfrm>
            <a:off x="130164" y="2511426"/>
            <a:ext cx="4975237" cy="2417772"/>
          </a:xfrm>
          <a:prstGeom prst="rect">
            <a:avLst/>
          </a:prstGeom>
          <a:noFill/>
          <a:ln w="9525">
            <a:noFill/>
            <a:miter lim="800000"/>
            <a:headEnd/>
            <a:tailEnd/>
          </a:ln>
        </p:spPr>
      </p:pic>
      <p:sp>
        <p:nvSpPr>
          <p:cNvPr id="9221" name="Text Box 9"/>
          <p:cNvSpPr txBox="1">
            <a:spLocks noChangeArrowheads="1"/>
          </p:cNvSpPr>
          <p:nvPr/>
        </p:nvSpPr>
        <p:spPr bwMode="auto">
          <a:xfrm>
            <a:off x="5181600" y="2438400"/>
            <a:ext cx="3962400" cy="3108543"/>
          </a:xfrm>
          <a:prstGeom prst="rect">
            <a:avLst/>
          </a:prstGeom>
          <a:noFill/>
          <a:ln w="9525">
            <a:noFill/>
            <a:miter lim="800000"/>
            <a:headEnd/>
            <a:tailEnd/>
          </a:ln>
        </p:spPr>
        <p:txBody>
          <a:bodyPr>
            <a:spAutoFit/>
          </a:bodyPr>
          <a:lstStyle/>
          <a:p>
            <a:pPr>
              <a:buFontTx/>
              <a:buChar char="•"/>
            </a:pPr>
            <a:r>
              <a:rPr lang="en-US" sz="2800"/>
              <a:t> “Permanent” memory state</a:t>
            </a:r>
          </a:p>
          <a:p>
            <a:pPr>
              <a:buFontTx/>
              <a:buChar char="•"/>
            </a:pPr>
            <a:r>
              <a:rPr lang="en-US" sz="2800"/>
              <a:t> Large writing currents required</a:t>
            </a:r>
          </a:p>
          <a:p>
            <a:pPr>
              <a:buFontTx/>
              <a:buChar char="•"/>
            </a:pPr>
            <a:r>
              <a:rPr lang="en-US" sz="2800"/>
              <a:t> Density of “grains”, read/write limiting factor</a:t>
            </a:r>
          </a:p>
          <a:p>
            <a:pPr>
              <a:buFontTx/>
              <a:buChar char="•"/>
            </a:pPr>
            <a:endParaRPr lang="en-US" sz="2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630918"/>
          </a:xfrm>
          <a:prstGeom prst="rect">
            <a:avLst/>
          </a:prstGeom>
          <a:noFill/>
          <a:ln w="9525">
            <a:noFill/>
            <a:miter lim="800000"/>
            <a:headEnd/>
            <a:tailEnd/>
          </a:ln>
        </p:spPr>
        <p:txBody>
          <a:bodyPr lIns="0" tIns="0" rIns="0" bIns="76176">
            <a:spAutoFit/>
          </a:bodyPr>
          <a:lstStyle/>
          <a:p>
            <a:pPr marL="914400"/>
            <a:r>
              <a:rPr lang="en-US" sz="3600" b="1" dirty="0" smtClean="0">
                <a:solidFill>
                  <a:schemeClr val="accent2"/>
                </a:solidFill>
                <a:cs typeface="Times New Roman" pitchFamily="18" charset="0"/>
              </a:rPr>
              <a:t>FORMATTING</a:t>
            </a:r>
            <a:endParaRPr lang="en-US" sz="3600" dirty="0">
              <a:solidFill>
                <a:schemeClr val="accent2"/>
              </a:solidFill>
              <a:cs typeface="Times New Roman" pitchFamily="18" charset="0"/>
            </a:endParaRPr>
          </a:p>
        </p:txBody>
      </p:sp>
      <p:sp>
        <p:nvSpPr>
          <p:cNvPr id="11267" name="Rectangle 3"/>
          <p:cNvSpPr>
            <a:spLocks noChangeArrowheads="1"/>
          </p:cNvSpPr>
          <p:nvPr/>
        </p:nvSpPr>
        <p:spPr bwMode="auto">
          <a:xfrm>
            <a:off x="0" y="609601"/>
            <a:ext cx="9144000" cy="4893599"/>
          </a:xfrm>
          <a:prstGeom prst="rect">
            <a:avLst/>
          </a:prstGeom>
          <a:noFill/>
          <a:ln w="9525">
            <a:noFill/>
            <a:miter lim="800000"/>
            <a:headEnd/>
            <a:tailEnd/>
          </a:ln>
        </p:spPr>
        <p:txBody>
          <a:bodyPr wrap="square" lIns="0" tIns="76176" rIns="0" bIns="76176">
            <a:spAutoFit/>
          </a:bodyPr>
          <a:lstStyle/>
          <a:p>
            <a:pPr marL="1379538" indent="-465138" algn="l" defTabSz="234950">
              <a:buFontTx/>
              <a:buChar char="•"/>
            </a:pPr>
            <a:r>
              <a:rPr lang="en-US" sz="2800" b="1" dirty="0">
                <a:solidFill>
                  <a:schemeClr val="tx2"/>
                </a:solidFill>
                <a:latin typeface="Times New Roman" pitchFamily="18" charset="0"/>
                <a:cs typeface="Times New Roman" pitchFamily="18" charset="0"/>
              </a:rPr>
              <a:t>Before a magnetic disk can be used, it must be formatted—a process that maps the disk's surface and determines how data will be stored.</a:t>
            </a:r>
          </a:p>
          <a:p>
            <a:pPr marL="1379538" indent="-465138" algn="l" defTabSz="234950" eaLnBrk="0" hangingPunct="0">
              <a:buFontTx/>
              <a:buChar char="•"/>
            </a:pPr>
            <a:endParaRPr lang="en-US" sz="2800" b="1" dirty="0">
              <a:solidFill>
                <a:schemeClr val="tx2"/>
              </a:solidFill>
              <a:latin typeface="Times New Roman" pitchFamily="18" charset="0"/>
              <a:cs typeface="Times New Roman" pitchFamily="18" charset="0"/>
            </a:endParaRPr>
          </a:p>
          <a:p>
            <a:pPr marL="1379538" indent="-465138" algn="l" defTabSz="234950" eaLnBrk="0" hangingPunct="0">
              <a:buFontTx/>
              <a:buChar char="•"/>
            </a:pPr>
            <a:r>
              <a:rPr lang="en-US" sz="2800" b="1" dirty="0">
                <a:solidFill>
                  <a:schemeClr val="tx2"/>
                </a:solidFill>
                <a:latin typeface="Times New Roman" pitchFamily="18" charset="0"/>
                <a:cs typeface="Times New Roman" pitchFamily="18" charset="0"/>
              </a:rPr>
              <a:t>During formatting, the drive creates circular tracks around the disk's surface, then divides each track into sectors.</a:t>
            </a:r>
          </a:p>
          <a:p>
            <a:pPr marL="1379538" indent="-465138" algn="l" defTabSz="234950" eaLnBrk="0" hangingPunct="0">
              <a:buFontTx/>
              <a:buChar char="•"/>
            </a:pPr>
            <a:endParaRPr lang="en-US" sz="2800" b="1" dirty="0">
              <a:solidFill>
                <a:schemeClr val="tx2"/>
              </a:solidFill>
              <a:latin typeface="Times New Roman" pitchFamily="18" charset="0"/>
              <a:cs typeface="Times New Roman" pitchFamily="18" charset="0"/>
            </a:endParaRPr>
          </a:p>
          <a:p>
            <a:pPr marL="1379538" indent="-465138" algn="l" defTabSz="234950" eaLnBrk="0" hangingPunct="0">
              <a:buFontTx/>
              <a:buChar char="•"/>
            </a:pPr>
            <a:r>
              <a:rPr lang="en-US" sz="2800" b="1" dirty="0">
                <a:solidFill>
                  <a:schemeClr val="tx2"/>
                </a:solidFill>
                <a:latin typeface="Times New Roman" pitchFamily="18" charset="0"/>
                <a:cs typeface="Times New Roman" pitchFamily="18" charset="0"/>
              </a:rPr>
              <a:t>The OS organizes sectors into groups, called clusters, then tracks each file's location according to the clusters it occupies. </a:t>
            </a:r>
          </a:p>
        </p:txBody>
      </p:sp>
    </p:spTree>
  </p:cSld>
  <p:clrMapOvr>
    <a:masterClrMapping/>
  </p:clrMapOvr>
  <p:transition>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ctors"/>
          <p:cNvPicPr>
            <a:picLocks noChangeAspect="1" noChangeArrowheads="1"/>
          </p:cNvPicPr>
          <p:nvPr/>
        </p:nvPicPr>
        <p:blipFill>
          <a:blip r:embed="rId2"/>
          <a:srcRect b="27225"/>
          <a:stretch>
            <a:fillRect/>
          </a:stretch>
        </p:blipFill>
        <p:spPr bwMode="auto">
          <a:xfrm>
            <a:off x="304800" y="2206627"/>
            <a:ext cx="8534400" cy="2822575"/>
          </a:xfrm>
          <a:prstGeom prst="rect">
            <a:avLst/>
          </a:prstGeom>
          <a:noFill/>
          <a:ln w="9525">
            <a:noFill/>
            <a:miter lim="800000"/>
            <a:headEnd/>
            <a:tailEnd/>
          </a:ln>
        </p:spPr>
      </p:pic>
      <p:sp>
        <p:nvSpPr>
          <p:cNvPr id="12291" name="Text Box 3"/>
          <p:cNvSpPr txBox="1">
            <a:spLocks noChangeArrowheads="1"/>
          </p:cNvSpPr>
          <p:nvPr/>
        </p:nvSpPr>
        <p:spPr bwMode="auto">
          <a:xfrm>
            <a:off x="3200401" y="1295401"/>
            <a:ext cx="2459071" cy="523220"/>
          </a:xfrm>
          <a:prstGeom prst="rect">
            <a:avLst/>
          </a:prstGeom>
          <a:noFill/>
          <a:ln w="9525">
            <a:noFill/>
            <a:miter lim="800000"/>
            <a:headEnd/>
            <a:tailEnd/>
          </a:ln>
        </p:spPr>
        <p:txBody>
          <a:bodyPr wrap="none">
            <a:spAutoFit/>
          </a:bodyPr>
          <a:lstStyle/>
          <a:p>
            <a:r>
              <a:rPr lang="en-US" sz="2800" b="1">
                <a:solidFill>
                  <a:schemeClr val="accent2"/>
                </a:solidFill>
              </a:rPr>
              <a:t>Formatted Disk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slide(fromTop)">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381000"/>
            <a:ext cx="9144000" cy="569362"/>
          </a:xfrm>
          <a:prstGeom prst="rect">
            <a:avLst/>
          </a:prstGeom>
          <a:noFill/>
          <a:ln w="9525">
            <a:noFill/>
            <a:miter lim="800000"/>
            <a:headEnd/>
            <a:tailEnd/>
          </a:ln>
        </p:spPr>
        <p:txBody>
          <a:bodyPr lIns="0" tIns="0" rIns="0" bIns="76176">
            <a:spAutoFit/>
          </a:bodyPr>
          <a:lstStyle/>
          <a:p>
            <a:pPr marL="1089025"/>
            <a:r>
              <a:rPr lang="en-US" sz="3200" b="1" dirty="0" smtClean="0">
                <a:solidFill>
                  <a:srgbClr val="FF0000"/>
                </a:solidFill>
                <a:cs typeface="Times New Roman" pitchFamily="18" charset="0"/>
              </a:rPr>
              <a:t> DISK AREAS</a:t>
            </a:r>
            <a:endParaRPr lang="en-US" sz="3200" dirty="0">
              <a:solidFill>
                <a:srgbClr val="FF0000"/>
              </a:solidFill>
              <a:cs typeface="Times New Roman" pitchFamily="18" charset="0"/>
            </a:endParaRPr>
          </a:p>
        </p:txBody>
      </p:sp>
      <p:sp>
        <p:nvSpPr>
          <p:cNvPr id="13315" name="Rectangle 3"/>
          <p:cNvSpPr>
            <a:spLocks noChangeArrowheads="1"/>
          </p:cNvSpPr>
          <p:nvPr/>
        </p:nvSpPr>
        <p:spPr bwMode="auto">
          <a:xfrm>
            <a:off x="0" y="1143000"/>
            <a:ext cx="8382000" cy="892504"/>
          </a:xfrm>
          <a:prstGeom prst="rect">
            <a:avLst/>
          </a:prstGeom>
          <a:noFill/>
          <a:ln w="9525">
            <a:noFill/>
            <a:miter lim="800000"/>
            <a:headEnd/>
            <a:tailEnd/>
          </a:ln>
        </p:spPr>
        <p:txBody>
          <a:bodyPr lIns="0" tIns="76176" rIns="0" bIns="76176">
            <a:spAutoFit/>
          </a:bodyPr>
          <a:lstStyle/>
          <a:p>
            <a:pPr marL="1146175" lvl="1"/>
            <a:r>
              <a:rPr lang="en-US" sz="2400" b="1" dirty="0">
                <a:latin typeface="Times New Roman" pitchFamily="18" charset="0"/>
                <a:cs typeface="Times New Roman" pitchFamily="18" charset="0"/>
              </a:rPr>
              <a:t>When a disk is formatted, the OS creates four</a:t>
            </a:r>
          </a:p>
          <a:p>
            <a:pPr marL="1146175" lvl="1" eaLnBrk="0" hangingPunct="0"/>
            <a:r>
              <a:rPr lang="en-US" sz="2400" b="1" dirty="0">
                <a:latin typeface="Times New Roman" pitchFamily="18" charset="0"/>
                <a:cs typeface="Times New Roman" pitchFamily="18" charset="0"/>
              </a:rPr>
              <a:t>areas on its surface: </a:t>
            </a:r>
            <a:endParaRPr lang="en-US" sz="2400" dirty="0">
              <a:latin typeface="Times New Roman" pitchFamily="18" charset="0"/>
              <a:cs typeface="Times New Roman" pitchFamily="18" charset="0"/>
            </a:endParaRPr>
          </a:p>
        </p:txBody>
      </p:sp>
      <p:sp>
        <p:nvSpPr>
          <p:cNvPr id="13316" name="Rectangle 4"/>
          <p:cNvSpPr>
            <a:spLocks noChangeArrowheads="1"/>
          </p:cNvSpPr>
          <p:nvPr/>
        </p:nvSpPr>
        <p:spPr bwMode="auto">
          <a:xfrm>
            <a:off x="0" y="2133600"/>
            <a:ext cx="8458200" cy="4099584"/>
          </a:xfrm>
          <a:prstGeom prst="rect">
            <a:avLst/>
          </a:prstGeom>
          <a:noFill/>
          <a:ln w="9525">
            <a:noFill/>
            <a:miter lim="800000"/>
            <a:headEnd/>
            <a:tailEnd/>
          </a:ln>
        </p:spPr>
        <p:txBody>
          <a:bodyPr lIns="228528" tIns="0" rIns="0" bIns="0">
            <a:spAutoFit/>
          </a:bodyPr>
          <a:lstStyle/>
          <a:p>
            <a:pPr marL="1379538" indent="-465138" eaLnBrk="0" hangingPunct="0">
              <a:buFontTx/>
              <a:buChar char="•"/>
            </a:pPr>
            <a:r>
              <a:rPr lang="en-US" sz="2400" b="1">
                <a:latin typeface="Times New Roman" pitchFamily="18" charset="0"/>
                <a:cs typeface="Times New Roman" pitchFamily="18" charset="0"/>
              </a:rPr>
              <a:t>Boot sector </a:t>
            </a:r>
            <a:r>
              <a:rPr lang="en-US" sz="2400">
                <a:latin typeface="Times New Roman" pitchFamily="18" charset="0"/>
                <a:cs typeface="Times New Roman" pitchFamily="18" charset="0"/>
              </a:rPr>
              <a:t>– stores the master boot record, a small program that runs when you first start (boot) the computer</a:t>
            </a:r>
          </a:p>
          <a:p>
            <a:pPr marL="1379538" indent="-465138" eaLnBrk="0" hangingPunct="0">
              <a:lnSpc>
                <a:spcPct val="70000"/>
              </a:lnSpc>
              <a:buFontTx/>
              <a:buChar char="•"/>
            </a:pPr>
            <a:endParaRPr lang="en-US" sz="2400" b="1">
              <a:latin typeface="Times New Roman" pitchFamily="18" charset="0"/>
              <a:cs typeface="Times New Roman" pitchFamily="18" charset="0"/>
            </a:endParaRPr>
          </a:p>
          <a:p>
            <a:pPr marL="1379538" indent="-465138" eaLnBrk="0" hangingPunct="0">
              <a:buFontTx/>
              <a:buChar char="•"/>
            </a:pPr>
            <a:r>
              <a:rPr lang="en-US" sz="2400" b="1">
                <a:latin typeface="Times New Roman" pitchFamily="18" charset="0"/>
                <a:cs typeface="Times New Roman" pitchFamily="18" charset="0"/>
              </a:rPr>
              <a:t>File allocation table (FAT)</a:t>
            </a:r>
            <a:r>
              <a:rPr lang="en-US" sz="2400">
                <a:latin typeface="Times New Roman" pitchFamily="18" charset="0"/>
                <a:cs typeface="Times New Roman" pitchFamily="18" charset="0"/>
              </a:rPr>
              <a:t> – a log that records each file's location and each sector's status</a:t>
            </a:r>
          </a:p>
          <a:p>
            <a:pPr marL="1379538" indent="-465138" eaLnBrk="0" hangingPunct="0">
              <a:lnSpc>
                <a:spcPct val="70000"/>
              </a:lnSpc>
              <a:buFontTx/>
              <a:buChar char="•"/>
            </a:pPr>
            <a:endParaRPr lang="en-US" sz="2400" b="1">
              <a:latin typeface="Times New Roman" pitchFamily="18" charset="0"/>
              <a:cs typeface="Times New Roman" pitchFamily="18" charset="0"/>
            </a:endParaRPr>
          </a:p>
          <a:p>
            <a:pPr marL="1379538" indent="-465138" eaLnBrk="0" hangingPunct="0">
              <a:buFontTx/>
              <a:buChar char="•"/>
            </a:pPr>
            <a:r>
              <a:rPr lang="en-US" sz="2400" b="1">
                <a:latin typeface="Times New Roman" pitchFamily="18" charset="0"/>
                <a:cs typeface="Times New Roman" pitchFamily="18" charset="0"/>
              </a:rPr>
              <a:t>Root folder </a:t>
            </a:r>
            <a:r>
              <a:rPr lang="en-US" sz="2400">
                <a:latin typeface="Times New Roman" pitchFamily="18" charset="0"/>
                <a:cs typeface="Times New Roman" pitchFamily="18" charset="0"/>
              </a:rPr>
              <a:t>– enables the user to store data on the disk in a logical way</a:t>
            </a:r>
          </a:p>
          <a:p>
            <a:pPr marL="1379538" indent="-465138" eaLnBrk="0" hangingPunct="0">
              <a:lnSpc>
                <a:spcPct val="70000"/>
              </a:lnSpc>
              <a:buFontTx/>
              <a:buChar char="•"/>
            </a:pPr>
            <a:endParaRPr lang="en-US" sz="2400" b="1">
              <a:latin typeface="Times New Roman" pitchFamily="18" charset="0"/>
              <a:cs typeface="Times New Roman" pitchFamily="18" charset="0"/>
            </a:endParaRPr>
          </a:p>
          <a:p>
            <a:pPr marL="1379538" indent="-465138" eaLnBrk="0" hangingPunct="0">
              <a:buFontTx/>
              <a:buChar char="•"/>
            </a:pPr>
            <a:r>
              <a:rPr lang="en-US" sz="2400" b="1">
                <a:latin typeface="Times New Roman" pitchFamily="18" charset="0"/>
                <a:cs typeface="Times New Roman" pitchFamily="18" charset="0"/>
              </a:rPr>
              <a:t>Data area </a:t>
            </a:r>
            <a:r>
              <a:rPr lang="en-US" sz="2400">
                <a:latin typeface="Times New Roman" pitchFamily="18" charset="0"/>
                <a:cs typeface="Times New Roman" pitchFamily="18" charset="0"/>
              </a:rPr>
              <a:t>– the portion of the disk that actually holds data </a:t>
            </a:r>
          </a:p>
        </p:txBody>
      </p:sp>
      <p:sp>
        <p:nvSpPr>
          <p:cNvPr id="13317" name="Rectangle 5"/>
          <p:cNvSpPr>
            <a:spLocks noChangeArrowheads="1"/>
          </p:cNvSpPr>
          <p:nvPr/>
        </p:nvSpPr>
        <p:spPr bwMode="auto">
          <a:xfrm>
            <a:off x="0" y="4214814"/>
            <a:ext cx="9144000" cy="369332"/>
          </a:xfrm>
          <a:prstGeom prst="rect">
            <a:avLst/>
          </a:prstGeom>
          <a:noFill/>
          <a:ln w="9525">
            <a:noFill/>
            <a:miter lim="800000"/>
            <a:headEnd/>
            <a:tailEnd/>
          </a:ln>
        </p:spPr>
        <p:txBody>
          <a:bodyPr lIns="228528" tIns="0" rIns="0" bIns="0">
            <a:spAutoFit/>
          </a:bodyPr>
          <a:lstStyle/>
          <a:p>
            <a:endParaRPr lang="en-US" sz="1200">
              <a:cs typeface="Times New Roman" pitchFamily="18" charset="0"/>
            </a:endParaRPr>
          </a:p>
          <a:p>
            <a:pPr eaLnBrk="0" hangingPunct="0"/>
            <a:endParaRPr lang="en-US" sz="1200">
              <a:cs typeface="Times New Roman" pitchFamily="18" charset="0"/>
            </a:endParaRPr>
          </a:p>
        </p:txBody>
      </p:sp>
    </p:spTree>
  </p:cSld>
  <p:clrMapOvr>
    <a:masterClrMapping/>
  </p:clrMapOvr>
  <p:transition>
    <p:zoom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iskorg"/>
          <p:cNvPicPr>
            <a:picLocks noChangeAspect="1" noChangeArrowheads="1"/>
          </p:cNvPicPr>
          <p:nvPr/>
        </p:nvPicPr>
        <p:blipFill>
          <a:blip r:embed="rId2"/>
          <a:srcRect b="25578"/>
          <a:stretch>
            <a:fillRect/>
          </a:stretch>
        </p:blipFill>
        <p:spPr bwMode="auto">
          <a:xfrm>
            <a:off x="457200" y="609600"/>
            <a:ext cx="8153400" cy="5183188"/>
          </a:xfrm>
          <a:prstGeom prst="rect">
            <a:avLst/>
          </a:prstGeom>
          <a:noFill/>
          <a:ln w="9525">
            <a:noFill/>
            <a:miter lim="800000"/>
            <a:headEnd/>
            <a:tailEnd/>
          </a:ln>
        </p:spPr>
      </p:pic>
    </p:spTree>
  </p:cSld>
  <p:clrMapOvr>
    <a:masterClrMapping/>
  </p:clrMapOvr>
  <p:transition spd="slow">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762000"/>
            <a:ext cx="9144000" cy="503238"/>
          </a:xfrm>
          <a:prstGeom prst="rect">
            <a:avLst/>
          </a:prstGeom>
          <a:noFill/>
          <a:ln w="9525">
            <a:noFill/>
            <a:miter lim="800000"/>
            <a:headEnd/>
            <a:tailEnd/>
          </a:ln>
        </p:spPr>
        <p:txBody>
          <a:bodyPr lIns="0" tIns="0" rIns="0" bIns="76176">
            <a:spAutoFit/>
          </a:bodyPr>
          <a:lstStyle/>
          <a:p>
            <a:pPr marL="914400"/>
            <a:r>
              <a:rPr lang="en-US" sz="2800" b="1" dirty="0" smtClean="0">
                <a:solidFill>
                  <a:schemeClr val="accent2"/>
                </a:solidFill>
                <a:cs typeface="Times New Roman" pitchFamily="18" charset="0"/>
              </a:rPr>
              <a:t>MAGNETIC STORAGE DEVICES - DISKETTES</a:t>
            </a:r>
            <a:endParaRPr lang="en-US" sz="2800" dirty="0">
              <a:solidFill>
                <a:schemeClr val="accent2"/>
              </a:solidFill>
              <a:cs typeface="Times New Roman" pitchFamily="18" charset="0"/>
            </a:endParaRPr>
          </a:p>
        </p:txBody>
      </p:sp>
      <p:sp>
        <p:nvSpPr>
          <p:cNvPr id="15363" name="Rectangle 3"/>
          <p:cNvSpPr>
            <a:spLocks noChangeArrowheads="1"/>
          </p:cNvSpPr>
          <p:nvPr/>
        </p:nvSpPr>
        <p:spPr bwMode="auto">
          <a:xfrm>
            <a:off x="0" y="1447802"/>
            <a:ext cx="8458200" cy="3108495"/>
          </a:xfrm>
          <a:prstGeom prst="rect">
            <a:avLst/>
          </a:prstGeom>
          <a:noFill/>
          <a:ln w="9525">
            <a:noFill/>
            <a:miter lim="800000"/>
            <a:headEnd/>
            <a:tailEnd/>
          </a:ln>
        </p:spPr>
        <p:txBody>
          <a:bodyPr lIns="0" tIns="76176" rIns="0" bIns="76176">
            <a:spAutoFit/>
          </a:bodyPr>
          <a:lstStyle/>
          <a:p>
            <a:pPr marL="1438275" indent="-523875" algn="l" defTabSz="234950">
              <a:buFontTx/>
              <a:buChar char="•"/>
            </a:pPr>
            <a:r>
              <a:rPr lang="en-US" sz="2400" b="1" dirty="0">
                <a:latin typeface="Times New Roman" pitchFamily="18" charset="0"/>
                <a:cs typeface="Times New Roman" pitchFamily="18" charset="0"/>
              </a:rPr>
              <a:t>Diskette drives, </a:t>
            </a:r>
            <a:r>
              <a:rPr lang="en-US" sz="2400" b="1" dirty="0" smtClean="0">
                <a:latin typeface="Times New Roman" pitchFamily="18" charset="0"/>
                <a:cs typeface="Times New Roman" pitchFamily="18" charset="0"/>
              </a:rPr>
              <a:t>known </a:t>
            </a:r>
            <a:r>
              <a:rPr lang="en-US" sz="2400" b="1" dirty="0">
                <a:latin typeface="Times New Roman" pitchFamily="18" charset="0"/>
                <a:cs typeface="Times New Roman" pitchFamily="18" charset="0"/>
              </a:rPr>
              <a:t>as floppy disk drives, read and write to diskettes (called floppy disks or floppies).</a:t>
            </a:r>
          </a:p>
          <a:p>
            <a:pPr marL="1438275" indent="-523875" algn="l" defTabSz="234950" eaLnBrk="0" hangingPunct="0">
              <a:buFontTx/>
              <a:buChar char="•"/>
            </a:pPr>
            <a:endParaRPr lang="en-US" sz="2400" b="1" dirty="0">
              <a:latin typeface="Times New Roman" pitchFamily="18" charset="0"/>
              <a:cs typeface="Times New Roman" pitchFamily="18" charset="0"/>
            </a:endParaRPr>
          </a:p>
          <a:p>
            <a:pPr marL="1438275" indent="-523875" algn="l" defTabSz="234950" eaLnBrk="0" hangingPunct="0">
              <a:buFontTx/>
              <a:buChar char="•"/>
            </a:pPr>
            <a:r>
              <a:rPr lang="en-US" sz="2400" b="1" dirty="0">
                <a:latin typeface="Times New Roman" pitchFamily="18" charset="0"/>
                <a:cs typeface="Times New Roman" pitchFamily="18" charset="0"/>
              </a:rPr>
              <a:t>Diskettes are used to transfer files between computers, as a means for distributing software, and as a backup medium.</a:t>
            </a:r>
          </a:p>
          <a:p>
            <a:pPr marL="1438275" indent="-523875" algn="l" defTabSz="234950" eaLnBrk="0" hangingPunct="0">
              <a:buFontTx/>
              <a:buChar char="•"/>
            </a:pPr>
            <a:endParaRPr lang="en-US" sz="2400" b="1" dirty="0">
              <a:latin typeface="Times New Roman" pitchFamily="18" charset="0"/>
              <a:cs typeface="Times New Roman" pitchFamily="18" charset="0"/>
            </a:endParaRPr>
          </a:p>
          <a:p>
            <a:pPr marL="1438275" indent="-523875" algn="l" defTabSz="234950" eaLnBrk="0" hangingPunct="0">
              <a:buFontTx/>
              <a:buChar char="•"/>
            </a:pPr>
            <a:r>
              <a:rPr lang="en-US" sz="2400" b="1" dirty="0">
                <a:latin typeface="Times New Roman" pitchFamily="18" charset="0"/>
                <a:cs typeface="Times New Roman" pitchFamily="18" charset="0"/>
              </a:rPr>
              <a:t>Diskettes come in two sizes: 5.25-inch and 3.5-inch.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loppy"/>
          <p:cNvPicPr>
            <a:picLocks noChangeAspect="1" noChangeArrowheads="1"/>
          </p:cNvPicPr>
          <p:nvPr/>
        </p:nvPicPr>
        <p:blipFill>
          <a:blip r:embed="rId2"/>
          <a:srcRect b="20462"/>
          <a:stretch>
            <a:fillRect/>
          </a:stretch>
        </p:blipFill>
        <p:spPr bwMode="auto">
          <a:xfrm>
            <a:off x="457200" y="228600"/>
            <a:ext cx="8153400" cy="6192838"/>
          </a:xfrm>
          <a:prstGeom prst="rect">
            <a:avLst/>
          </a:prstGeom>
          <a:noFill/>
          <a:ln w="9525">
            <a:noFill/>
            <a:miter lim="800000"/>
            <a:headEnd/>
            <a:tailEnd/>
          </a:ln>
        </p:spPr>
      </p:pic>
      <p:sp>
        <p:nvSpPr>
          <p:cNvPr id="16387" name="Text Box 3"/>
          <p:cNvSpPr txBox="1">
            <a:spLocks noChangeArrowheads="1"/>
          </p:cNvSpPr>
          <p:nvPr/>
        </p:nvSpPr>
        <p:spPr bwMode="auto">
          <a:xfrm>
            <a:off x="6858001" y="685801"/>
            <a:ext cx="1585563" cy="1384995"/>
          </a:xfrm>
          <a:prstGeom prst="rect">
            <a:avLst/>
          </a:prstGeom>
          <a:noFill/>
          <a:ln w="9525">
            <a:noFill/>
            <a:miter lim="800000"/>
            <a:headEnd/>
            <a:tailEnd/>
          </a:ln>
        </p:spPr>
        <p:txBody>
          <a:bodyPr wrap="none">
            <a:spAutoFit/>
          </a:bodyPr>
          <a:lstStyle/>
          <a:p>
            <a:pPr algn="ctr"/>
            <a:r>
              <a:rPr lang="en-US" sz="2800" b="1">
                <a:solidFill>
                  <a:srgbClr val="FF0000"/>
                </a:solidFill>
              </a:rPr>
              <a:t>3.5 inch</a:t>
            </a:r>
          </a:p>
          <a:p>
            <a:pPr algn="ctr"/>
            <a:r>
              <a:rPr lang="en-US" sz="2800" b="1">
                <a:solidFill>
                  <a:srgbClr val="FF0000"/>
                </a:solidFill>
              </a:rPr>
              <a:t>floppy</a:t>
            </a:r>
          </a:p>
          <a:p>
            <a:pPr algn="ctr"/>
            <a:r>
              <a:rPr lang="en-US" sz="2800" b="1">
                <a:solidFill>
                  <a:srgbClr val="FF0000"/>
                </a:solidFill>
              </a:rPr>
              <a:t>and drive</a:t>
            </a:r>
          </a:p>
        </p:txBody>
      </p:sp>
    </p:spTree>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457200" y="1143000"/>
            <a:ext cx="8229600" cy="4471988"/>
          </a:xfrm>
        </p:spPr>
        <p:txBody>
          <a:bodyPr>
            <a:normAutofit/>
          </a:bodyPr>
          <a:lstStyle/>
          <a:p>
            <a:pPr>
              <a:buClr>
                <a:schemeClr val="tx1"/>
              </a:buClr>
              <a:buFontTx/>
              <a:buChar char="•"/>
            </a:pPr>
            <a:r>
              <a:rPr lang="en-US" sz="3200" b="1" dirty="0" smtClean="0">
                <a:solidFill>
                  <a:srgbClr val="FF0000"/>
                </a:solidFill>
                <a:latin typeface="+mj-lt"/>
              </a:rPr>
              <a:t>Why can’t your pc simply turn on like your television?</a:t>
            </a:r>
          </a:p>
          <a:p>
            <a:pPr>
              <a:buClr>
                <a:schemeClr val="tx1"/>
              </a:buClr>
              <a:buFontTx/>
              <a:buChar char="•"/>
            </a:pPr>
            <a:endParaRPr lang="en-US" sz="3200" b="1" dirty="0" smtClean="0">
              <a:solidFill>
                <a:srgbClr val="FF0000"/>
              </a:solidFill>
              <a:latin typeface="+mj-lt"/>
            </a:endParaRPr>
          </a:p>
          <a:p>
            <a:pPr>
              <a:buClr>
                <a:schemeClr val="tx1"/>
              </a:buClr>
              <a:buFontTx/>
              <a:buChar char="•"/>
            </a:pPr>
            <a:r>
              <a:rPr lang="en-US" sz="3200" b="1" dirty="0" smtClean="0">
                <a:solidFill>
                  <a:srgbClr val="FF0000"/>
                </a:solidFill>
                <a:latin typeface="+mj-lt"/>
              </a:rPr>
              <a:t>MRAM uses magnetism rather than electrical power to store bits of data.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68313" y="188915"/>
            <a:ext cx="8229600" cy="706437"/>
          </a:xfrm>
        </p:spPr>
        <p:txBody>
          <a:bodyPr/>
          <a:lstStyle/>
          <a:p>
            <a:pPr eaLnBrk="1" hangingPunct="1"/>
            <a:r>
              <a:rPr lang="en-CA" sz="4000" smtClean="0">
                <a:solidFill>
                  <a:srgbClr val="FF0000"/>
                </a:solidFill>
                <a:latin typeface="Arial" pitchFamily="34" charset="0"/>
              </a:rPr>
              <a:t>Hard Disk Drive</a:t>
            </a:r>
            <a:endParaRPr lang="en-US" sz="4000" smtClean="0">
              <a:solidFill>
                <a:srgbClr val="FF0000"/>
              </a:solidFill>
              <a:latin typeface="Arial" pitchFamily="34" charset="0"/>
            </a:endParaRPr>
          </a:p>
        </p:txBody>
      </p:sp>
      <p:sp>
        <p:nvSpPr>
          <p:cNvPr id="23555" name="Rectangle 3"/>
          <p:cNvSpPr>
            <a:spLocks noGrp="1" noChangeArrowheads="1"/>
          </p:cNvSpPr>
          <p:nvPr>
            <p:ph type="body" idx="1"/>
          </p:nvPr>
        </p:nvSpPr>
        <p:spPr>
          <a:xfrm>
            <a:off x="0" y="836615"/>
            <a:ext cx="9144000" cy="6192837"/>
          </a:xfrm>
        </p:spPr>
        <p:txBody>
          <a:bodyPr/>
          <a:lstStyle/>
          <a:p>
            <a:pPr eaLnBrk="1" hangingPunct="1"/>
            <a:r>
              <a:rPr lang="en-US" sz="2800" smtClean="0">
                <a:solidFill>
                  <a:schemeClr val="accent2"/>
                </a:solidFill>
                <a:latin typeface="Arial" pitchFamily="34" charset="0"/>
              </a:rPr>
              <a:t>Purpose:</a:t>
            </a:r>
          </a:p>
          <a:p>
            <a:pPr lvl="1" eaLnBrk="1" hangingPunct="1"/>
            <a:r>
              <a:rPr lang="en-US" smtClean="0">
                <a:solidFill>
                  <a:schemeClr val="accent2"/>
                </a:solidFill>
                <a:latin typeface="Arial" pitchFamily="34" charset="0"/>
              </a:rPr>
              <a:t> Long-term, nonvolatile storage</a:t>
            </a:r>
          </a:p>
          <a:p>
            <a:pPr lvl="1" eaLnBrk="1" hangingPunct="1"/>
            <a:r>
              <a:rPr lang="en-US" smtClean="0">
                <a:solidFill>
                  <a:schemeClr val="accent2"/>
                </a:solidFill>
                <a:latin typeface="Arial" pitchFamily="34" charset="0"/>
              </a:rPr>
              <a:t> Large, inexpensive, slow level in the storage hierarchy</a:t>
            </a:r>
          </a:p>
          <a:p>
            <a:pPr eaLnBrk="1" hangingPunct="1"/>
            <a:r>
              <a:rPr lang="en-US" sz="2800" smtClean="0">
                <a:solidFill>
                  <a:schemeClr val="accent2"/>
                </a:solidFill>
                <a:latin typeface="Arial" pitchFamily="34" charset="0"/>
              </a:rPr>
              <a:t>Disk composition</a:t>
            </a:r>
          </a:p>
          <a:p>
            <a:pPr lvl="1" eaLnBrk="1" hangingPunct="1"/>
            <a:r>
              <a:rPr lang="en-US" smtClean="0">
                <a:solidFill>
                  <a:schemeClr val="accent2"/>
                </a:solidFill>
                <a:latin typeface="Arial" pitchFamily="34" charset="0"/>
              </a:rPr>
              <a:t>A magnetic disk consist of a collection of platters (1to 20 per disk) that rotate on a spindle. </a:t>
            </a:r>
          </a:p>
          <a:p>
            <a:pPr lvl="1" eaLnBrk="1" hangingPunct="1"/>
            <a:r>
              <a:rPr lang="en-US" smtClean="0">
                <a:solidFill>
                  <a:schemeClr val="accent2"/>
                </a:solidFill>
                <a:latin typeface="Arial" pitchFamily="34" charset="0"/>
              </a:rPr>
              <a:t>Disk surface divided into tracks (1000 to 4800 per platter).</a:t>
            </a:r>
          </a:p>
          <a:p>
            <a:pPr lvl="1" eaLnBrk="1" hangingPunct="1"/>
            <a:r>
              <a:rPr lang="en-US" smtClean="0">
                <a:solidFill>
                  <a:schemeClr val="accent2"/>
                </a:solidFill>
                <a:latin typeface="Arial" pitchFamily="34" charset="0"/>
              </a:rPr>
              <a:t>Tracks are divided into sectors (64 per track), which are the smallest unit that can be read or written.</a:t>
            </a:r>
          </a:p>
          <a:p>
            <a:pPr eaLnBrk="1" hangingPunct="1"/>
            <a:r>
              <a:rPr lang="en-CA" sz="2800" smtClean="0">
                <a:solidFill>
                  <a:schemeClr val="accent2"/>
                </a:solidFill>
                <a:latin typeface="Arial" pitchFamily="34" charset="0"/>
              </a:rPr>
              <a:t> Up to 10,000 rpm</a:t>
            </a:r>
            <a:endParaRPr lang="en-US" sz="2800" smtClean="0">
              <a:solidFill>
                <a:schemeClr val="accent2"/>
              </a:solidFill>
              <a:latin typeface="Arial" pitchFamily="34" charset="0"/>
            </a:endParaRPr>
          </a:p>
          <a:p>
            <a:pPr eaLnBrk="1" hangingPunct="1"/>
            <a:endParaRPr lang="en-US" sz="2800" smtClean="0">
              <a:solidFill>
                <a:schemeClr val="accent2"/>
              </a:solidFill>
              <a:latin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81354" y="381000"/>
            <a:ext cx="9144000" cy="630918"/>
          </a:xfrm>
          <a:prstGeom prst="rect">
            <a:avLst/>
          </a:prstGeom>
          <a:noFill/>
          <a:ln w="9525">
            <a:noFill/>
            <a:miter lim="800000"/>
            <a:headEnd/>
            <a:tailEnd/>
          </a:ln>
        </p:spPr>
        <p:txBody>
          <a:bodyPr lIns="0" tIns="0" rIns="0" bIns="76176">
            <a:spAutoFit/>
          </a:bodyPr>
          <a:lstStyle/>
          <a:p>
            <a:pPr marL="914400"/>
            <a:r>
              <a:rPr lang="en-US" sz="3600" b="1" dirty="0" smtClean="0">
                <a:solidFill>
                  <a:schemeClr val="accent2"/>
                </a:solidFill>
                <a:cs typeface="Times New Roman" pitchFamily="18" charset="0"/>
              </a:rPr>
              <a:t>HARD DISKS</a:t>
            </a:r>
            <a:endParaRPr lang="en-US" sz="3600" dirty="0">
              <a:solidFill>
                <a:schemeClr val="accent2"/>
              </a:solidFill>
              <a:cs typeface="Times New Roman" pitchFamily="18" charset="0"/>
            </a:endParaRPr>
          </a:p>
        </p:txBody>
      </p:sp>
      <p:sp>
        <p:nvSpPr>
          <p:cNvPr id="17411" name="Rectangle 3"/>
          <p:cNvSpPr>
            <a:spLocks noChangeArrowheads="1"/>
          </p:cNvSpPr>
          <p:nvPr/>
        </p:nvSpPr>
        <p:spPr bwMode="auto">
          <a:xfrm>
            <a:off x="0" y="1371601"/>
            <a:ext cx="8932985" cy="4585822"/>
          </a:xfrm>
          <a:prstGeom prst="rect">
            <a:avLst/>
          </a:prstGeom>
          <a:noFill/>
          <a:ln w="9525">
            <a:noFill/>
            <a:miter lim="800000"/>
            <a:headEnd/>
            <a:tailEnd/>
          </a:ln>
        </p:spPr>
        <p:txBody>
          <a:bodyPr wrap="square" lIns="0" tIns="76176" rIns="0" bIns="76176">
            <a:spAutoFit/>
          </a:bodyPr>
          <a:lstStyle/>
          <a:p>
            <a:pPr marL="1379538" indent="-465138" algn="l" defTabSz="234950">
              <a:buFontTx/>
              <a:buChar char="•"/>
            </a:pPr>
            <a:r>
              <a:rPr lang="en-US" sz="3200" b="1" dirty="0">
                <a:solidFill>
                  <a:schemeClr val="tx2"/>
                </a:solidFill>
                <a:latin typeface="Times New Roman" pitchFamily="18" charset="0"/>
                <a:cs typeface="Times New Roman" pitchFamily="18" charset="0"/>
              </a:rPr>
              <a:t>Hard disks use multiple platters, stacked on a spindle. Each platter has two read/write heads, one 	for each side.</a:t>
            </a:r>
          </a:p>
          <a:p>
            <a:pPr marL="1379538" indent="-465138" algn="l" defTabSz="234950" eaLnBrk="0" hangingPunct="0">
              <a:buFontTx/>
              <a:buChar char="•"/>
            </a:pPr>
            <a:endParaRPr lang="en-US" sz="3200" b="1" dirty="0">
              <a:solidFill>
                <a:schemeClr val="tx2"/>
              </a:solidFill>
              <a:latin typeface="Times New Roman" pitchFamily="18" charset="0"/>
              <a:cs typeface="Times New Roman" pitchFamily="18" charset="0"/>
            </a:endParaRPr>
          </a:p>
          <a:p>
            <a:pPr marL="1379538" indent="-465138" algn="l" defTabSz="234950" eaLnBrk="0" hangingPunct="0">
              <a:buFontTx/>
              <a:buChar char="•"/>
            </a:pPr>
            <a:r>
              <a:rPr lang="en-US" sz="3200" b="1" dirty="0">
                <a:solidFill>
                  <a:schemeClr val="tx2"/>
                </a:solidFill>
                <a:latin typeface="Times New Roman" pitchFamily="18" charset="0"/>
                <a:cs typeface="Times New Roman" pitchFamily="18" charset="0"/>
              </a:rPr>
              <a:t>Hard disks use higher-quality media and a faster rotational speed than diskettes.</a:t>
            </a:r>
          </a:p>
          <a:p>
            <a:pPr marL="1379538" indent="-465138" algn="l" defTabSz="234950" eaLnBrk="0" hangingPunct="0">
              <a:buFontTx/>
              <a:buChar char="•"/>
            </a:pPr>
            <a:endParaRPr lang="en-US" sz="3200" b="1" dirty="0">
              <a:solidFill>
                <a:schemeClr val="tx2"/>
              </a:solidFill>
              <a:latin typeface="Times New Roman" pitchFamily="18" charset="0"/>
              <a:cs typeface="Times New Roman" pitchFamily="18" charset="0"/>
            </a:endParaRPr>
          </a:p>
          <a:p>
            <a:pPr marL="1379538" indent="-465138" algn="l" defTabSz="234950" eaLnBrk="0" hangingPunct="0">
              <a:buFontTx/>
              <a:buChar char="•"/>
            </a:pPr>
            <a:r>
              <a:rPr lang="en-US" sz="3200" b="1" dirty="0">
                <a:solidFill>
                  <a:schemeClr val="tx2"/>
                </a:solidFill>
                <a:latin typeface="Times New Roman" pitchFamily="18" charset="0"/>
                <a:cs typeface="Times New Roman" pitchFamily="18" charset="0"/>
              </a:rPr>
              <a:t>Removable hard disks combine high capacity with 	the convenience of diskettes. </a:t>
            </a:r>
          </a:p>
        </p:txBody>
      </p:sp>
    </p:spTree>
  </p:cSld>
  <p:clrMapOvr>
    <a:masterClrMapping/>
  </p:clrMapOvr>
  <p:transition spd="slow" advClick="0">
    <p:blind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05f05"/>
          <p:cNvPicPr>
            <a:picLocks noChangeAspect="1" noChangeArrowheads="1"/>
          </p:cNvPicPr>
          <p:nvPr/>
        </p:nvPicPr>
        <p:blipFill>
          <a:blip r:embed="rId2"/>
          <a:srcRect/>
          <a:stretch>
            <a:fillRect/>
          </a:stretch>
        </p:blipFill>
        <p:spPr bwMode="auto">
          <a:xfrm>
            <a:off x="971550" y="1989138"/>
            <a:ext cx="7416800" cy="4208462"/>
          </a:xfrm>
          <a:prstGeom prst="rect">
            <a:avLst/>
          </a:prstGeom>
          <a:noFill/>
          <a:ln w="9525">
            <a:noFill/>
            <a:miter lim="800000"/>
            <a:headEnd/>
            <a:tailEnd/>
          </a:ln>
        </p:spPr>
      </p:pic>
      <p:sp>
        <p:nvSpPr>
          <p:cNvPr id="24579" name="Rectangle 3"/>
          <p:cNvSpPr>
            <a:spLocks noGrp="1" noChangeArrowheads="1"/>
          </p:cNvSpPr>
          <p:nvPr>
            <p:ph type="title"/>
          </p:nvPr>
        </p:nvSpPr>
        <p:spPr>
          <a:xfrm>
            <a:off x="611188" y="188913"/>
            <a:ext cx="7772400" cy="1143000"/>
          </a:xfrm>
        </p:spPr>
        <p:txBody>
          <a:bodyPr/>
          <a:lstStyle/>
          <a:p>
            <a:pPr eaLnBrk="1" hangingPunct="1"/>
            <a:r>
              <a:rPr lang="en-US" smtClean="0">
                <a:solidFill>
                  <a:srgbClr val="FF0000"/>
                </a:solidFill>
                <a:latin typeface="Arial" pitchFamily="34" charset="0"/>
              </a:rPr>
              <a:t>Magnetic Disks</a:t>
            </a:r>
          </a:p>
        </p:txBody>
      </p:sp>
      <p:sp>
        <p:nvSpPr>
          <p:cNvPr id="24580" name="Rectangle 4"/>
          <p:cNvSpPr>
            <a:spLocks noGrp="1" noChangeArrowheads="1"/>
          </p:cNvSpPr>
          <p:nvPr>
            <p:ph type="body" idx="1"/>
          </p:nvPr>
        </p:nvSpPr>
        <p:spPr>
          <a:xfrm>
            <a:off x="684213" y="1196975"/>
            <a:ext cx="7772400" cy="1096963"/>
          </a:xfrm>
        </p:spPr>
        <p:txBody>
          <a:bodyPr/>
          <a:lstStyle/>
          <a:p>
            <a:pPr eaLnBrk="1" hangingPunct="1"/>
            <a:r>
              <a:rPr lang="en-US" sz="2400" smtClean="0">
                <a:solidFill>
                  <a:schemeClr val="accent2"/>
                </a:solidFill>
                <a:latin typeface="Arial" pitchFamily="34" charset="0"/>
              </a:rPr>
              <a:t>A read/write head travels across a spinning magnetic disk, retrieving or recording data</a:t>
            </a:r>
          </a:p>
        </p:txBody>
      </p:sp>
      <p:sp>
        <p:nvSpPr>
          <p:cNvPr id="24581" name="Text Box 5"/>
          <p:cNvSpPr txBox="1">
            <a:spLocks noChangeArrowheads="1"/>
          </p:cNvSpPr>
          <p:nvPr/>
        </p:nvSpPr>
        <p:spPr bwMode="auto">
          <a:xfrm>
            <a:off x="250825" y="5949950"/>
            <a:ext cx="1752600" cy="738664"/>
          </a:xfrm>
          <a:prstGeom prst="rect">
            <a:avLst/>
          </a:prstGeom>
          <a:noFill/>
          <a:ln w="9525">
            <a:noFill/>
            <a:miter lim="800000"/>
            <a:headEnd/>
            <a:tailEnd/>
          </a:ln>
        </p:spPr>
        <p:txBody>
          <a:bodyPr>
            <a:spAutoFit/>
          </a:bodyPr>
          <a:lstStyle/>
          <a:p>
            <a:pPr eaLnBrk="0" hangingPunct="0"/>
            <a:r>
              <a:rPr lang="en-US" sz="1400" b="1">
                <a:solidFill>
                  <a:schemeClr val="tx1"/>
                </a:solidFill>
              </a:rPr>
              <a:t/>
            </a:r>
            <a:br>
              <a:rPr lang="en-US" sz="1400" b="1">
                <a:solidFill>
                  <a:schemeClr val="tx1"/>
                </a:solidFill>
              </a:rPr>
            </a:br>
            <a:r>
              <a:rPr lang="en-US" sz="1400" b="1">
                <a:solidFill>
                  <a:schemeClr val="tx1"/>
                </a:solidFill>
              </a:rPr>
              <a:t>The organization of a magnetic disk</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arddrive"/>
          <p:cNvPicPr>
            <a:picLocks noChangeAspect="1" noChangeArrowheads="1"/>
          </p:cNvPicPr>
          <p:nvPr/>
        </p:nvPicPr>
        <p:blipFill>
          <a:blip r:embed="rId2"/>
          <a:srcRect b="31271"/>
          <a:stretch>
            <a:fillRect/>
          </a:stretch>
        </p:blipFill>
        <p:spPr bwMode="auto">
          <a:xfrm>
            <a:off x="609600" y="1066802"/>
            <a:ext cx="7924800" cy="4684713"/>
          </a:xfrm>
          <a:prstGeom prst="rect">
            <a:avLst/>
          </a:prstGeom>
          <a:noFill/>
          <a:ln w="9525">
            <a:noFill/>
            <a:miter lim="800000"/>
            <a:headEnd/>
            <a:tailEnd/>
          </a:ln>
        </p:spPr>
      </p:pic>
      <p:sp>
        <p:nvSpPr>
          <p:cNvPr id="18435" name="Text Box 3"/>
          <p:cNvSpPr txBox="1">
            <a:spLocks noChangeArrowheads="1"/>
          </p:cNvSpPr>
          <p:nvPr/>
        </p:nvSpPr>
        <p:spPr bwMode="auto">
          <a:xfrm>
            <a:off x="5029201" y="685801"/>
            <a:ext cx="2462277" cy="461665"/>
          </a:xfrm>
          <a:prstGeom prst="rect">
            <a:avLst/>
          </a:prstGeom>
          <a:noFill/>
          <a:ln w="9525">
            <a:noFill/>
            <a:miter lim="800000"/>
            <a:headEnd/>
            <a:tailEnd/>
          </a:ln>
        </p:spPr>
        <p:txBody>
          <a:bodyPr wrap="none">
            <a:spAutoFit/>
          </a:bodyPr>
          <a:lstStyle/>
          <a:p>
            <a:r>
              <a:rPr lang="en-US" sz="2400" b="1">
                <a:solidFill>
                  <a:srgbClr val="FF0000"/>
                </a:solidFill>
              </a:rPr>
              <a:t>Read/write heads</a:t>
            </a:r>
          </a:p>
        </p:txBody>
      </p:sp>
      <p:sp>
        <p:nvSpPr>
          <p:cNvPr id="18436" name="Line 4"/>
          <p:cNvSpPr>
            <a:spLocks noChangeShapeType="1"/>
          </p:cNvSpPr>
          <p:nvPr/>
        </p:nvSpPr>
        <p:spPr bwMode="auto">
          <a:xfrm flipH="1">
            <a:off x="3352800" y="914400"/>
            <a:ext cx="1600200" cy="1676400"/>
          </a:xfrm>
          <a:prstGeom prst="line">
            <a:avLst/>
          </a:prstGeom>
          <a:noFill/>
          <a:ln w="38100">
            <a:solidFill>
              <a:srgbClr val="FF0000"/>
            </a:solidFill>
            <a:round/>
            <a:headEnd/>
            <a:tailEnd type="triangle" w="med" len="med"/>
          </a:ln>
        </p:spPr>
        <p:txBody>
          <a:bodyPr/>
          <a:lstStyle/>
          <a:p>
            <a:endParaRPr lang="en-IN"/>
          </a:p>
        </p:txBody>
      </p:sp>
    </p:spTree>
  </p:cSld>
  <p:clrMapOvr>
    <a:masterClrMapping/>
  </p:clrMapOvr>
  <p:transition advClick="0">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4"/>
          <p:cNvSpPr txBox="1">
            <a:spLocks noChangeArrowheads="1"/>
          </p:cNvSpPr>
          <p:nvPr/>
        </p:nvSpPr>
        <p:spPr bwMode="auto">
          <a:xfrm>
            <a:off x="1828801" y="152400"/>
            <a:ext cx="5878597" cy="584775"/>
          </a:xfrm>
          <a:prstGeom prst="rect">
            <a:avLst/>
          </a:prstGeom>
          <a:noFill/>
          <a:ln w="9525">
            <a:noFill/>
            <a:miter lim="800000"/>
            <a:headEnd/>
            <a:tailEnd/>
          </a:ln>
        </p:spPr>
        <p:txBody>
          <a:bodyPr wrap="none">
            <a:spAutoFit/>
          </a:bodyPr>
          <a:lstStyle/>
          <a:p>
            <a:r>
              <a:rPr lang="en-US" sz="3200" b="1">
                <a:solidFill>
                  <a:schemeClr val="accent2"/>
                </a:solidFill>
              </a:rPr>
              <a:t>Physical layout of a magnetic disk</a:t>
            </a:r>
          </a:p>
        </p:txBody>
      </p:sp>
      <p:pic>
        <p:nvPicPr>
          <p:cNvPr id="22532" name="Picture 8"/>
          <p:cNvPicPr>
            <a:picLocks noChangeAspect="1" noChangeArrowheads="1"/>
          </p:cNvPicPr>
          <p:nvPr/>
        </p:nvPicPr>
        <p:blipFill>
          <a:blip r:embed="rId2"/>
          <a:srcRect/>
          <a:stretch>
            <a:fillRect/>
          </a:stretch>
        </p:blipFill>
        <p:spPr bwMode="auto">
          <a:xfrm>
            <a:off x="1633539" y="1462088"/>
            <a:ext cx="5875337" cy="4481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4"/>
          <p:cNvSpPr txBox="1">
            <a:spLocks noChangeArrowheads="1"/>
          </p:cNvSpPr>
          <p:nvPr/>
        </p:nvSpPr>
        <p:spPr bwMode="auto">
          <a:xfrm>
            <a:off x="2209800" y="152400"/>
            <a:ext cx="5166671" cy="584775"/>
          </a:xfrm>
          <a:prstGeom prst="rect">
            <a:avLst/>
          </a:prstGeom>
          <a:noFill/>
          <a:ln w="9525">
            <a:noFill/>
            <a:miter lim="800000"/>
            <a:headEnd/>
            <a:tailEnd/>
          </a:ln>
        </p:spPr>
        <p:txBody>
          <a:bodyPr wrap="none">
            <a:spAutoFit/>
          </a:bodyPr>
          <a:lstStyle/>
          <a:p>
            <a:r>
              <a:rPr lang="en-US" sz="3200" b="1">
                <a:solidFill>
                  <a:schemeClr val="accent2"/>
                </a:solidFill>
              </a:rPr>
              <a:t>Surface organization of a disk</a:t>
            </a:r>
          </a:p>
        </p:txBody>
      </p:sp>
      <p:pic>
        <p:nvPicPr>
          <p:cNvPr id="23556" name="Picture 8"/>
          <p:cNvPicPr>
            <a:picLocks noChangeAspect="1" noChangeArrowheads="1"/>
          </p:cNvPicPr>
          <p:nvPr/>
        </p:nvPicPr>
        <p:blipFill>
          <a:blip r:embed="rId2"/>
          <a:srcRect/>
          <a:stretch>
            <a:fillRect/>
          </a:stretch>
        </p:blipFill>
        <p:spPr bwMode="auto">
          <a:xfrm>
            <a:off x="538164" y="1685927"/>
            <a:ext cx="8067675" cy="3490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4"/>
          <p:cNvSpPr txBox="1">
            <a:spLocks noChangeArrowheads="1"/>
          </p:cNvSpPr>
          <p:nvPr/>
        </p:nvSpPr>
        <p:spPr bwMode="auto">
          <a:xfrm>
            <a:off x="1524001" y="152400"/>
            <a:ext cx="6100324" cy="584775"/>
          </a:xfrm>
          <a:prstGeom prst="rect">
            <a:avLst/>
          </a:prstGeom>
          <a:noFill/>
          <a:ln w="9525">
            <a:noFill/>
            <a:miter lim="800000"/>
            <a:headEnd/>
            <a:tailEnd/>
          </a:ln>
        </p:spPr>
        <p:txBody>
          <a:bodyPr wrap="none">
            <a:spAutoFit/>
          </a:bodyPr>
          <a:lstStyle/>
          <a:p>
            <a:r>
              <a:rPr lang="en-US" sz="3200" b="1">
                <a:solidFill>
                  <a:schemeClr val="accent2"/>
                </a:solidFill>
              </a:rPr>
              <a:t>Mechanical configuration of a tape</a:t>
            </a:r>
          </a:p>
        </p:txBody>
      </p:sp>
      <p:pic>
        <p:nvPicPr>
          <p:cNvPr id="24580" name="Picture 8"/>
          <p:cNvPicPr>
            <a:picLocks noChangeAspect="1" noChangeArrowheads="1"/>
          </p:cNvPicPr>
          <p:nvPr/>
        </p:nvPicPr>
        <p:blipFill>
          <a:blip r:embed="rId2"/>
          <a:srcRect/>
          <a:stretch>
            <a:fillRect/>
          </a:stretch>
        </p:blipFill>
        <p:spPr bwMode="auto">
          <a:xfrm>
            <a:off x="674689" y="1414465"/>
            <a:ext cx="7793037" cy="4681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2209800" y="152400"/>
            <a:ext cx="5252400" cy="584775"/>
          </a:xfrm>
          <a:prstGeom prst="rect">
            <a:avLst/>
          </a:prstGeom>
          <a:noFill/>
          <a:ln w="9525">
            <a:noFill/>
            <a:miter lim="800000"/>
            <a:headEnd/>
            <a:tailEnd/>
          </a:ln>
        </p:spPr>
        <p:txBody>
          <a:bodyPr wrap="none">
            <a:spAutoFit/>
          </a:bodyPr>
          <a:lstStyle/>
          <a:p>
            <a:r>
              <a:rPr lang="en-US" sz="3200" b="1">
                <a:solidFill>
                  <a:schemeClr val="accent2"/>
                </a:solidFill>
              </a:rPr>
              <a:t>Surface organization of a tape</a:t>
            </a:r>
          </a:p>
        </p:txBody>
      </p:sp>
      <p:pic>
        <p:nvPicPr>
          <p:cNvPr id="25604" name="Picture 8"/>
          <p:cNvPicPr>
            <a:picLocks noChangeAspect="1" noChangeArrowheads="1"/>
          </p:cNvPicPr>
          <p:nvPr/>
        </p:nvPicPr>
        <p:blipFill>
          <a:blip r:embed="rId2"/>
          <a:srcRect/>
          <a:stretch>
            <a:fillRect/>
          </a:stretch>
        </p:blipFill>
        <p:spPr bwMode="auto">
          <a:xfrm>
            <a:off x="619126" y="2157415"/>
            <a:ext cx="7905750" cy="254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p:cNvPicPr>
            <a:picLocks noChangeAspect="1" noChangeArrowheads="1"/>
          </p:cNvPicPr>
          <p:nvPr/>
        </p:nvPicPr>
        <p:blipFill>
          <a:blip r:embed="rId2"/>
          <a:srcRect t="1958"/>
          <a:stretch>
            <a:fillRect/>
          </a:stretch>
        </p:blipFill>
        <p:spPr bwMode="auto">
          <a:xfrm>
            <a:off x="1357290" y="214290"/>
            <a:ext cx="5929322" cy="582784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Garamond" pitchFamily="18" charset="0"/>
              </a:rPr>
              <a:t>Giant Magnetoresistance (GMR)</a:t>
            </a:r>
            <a:endParaRPr lang="el-GR" smtClean="0">
              <a:latin typeface="Garamond" pitchFamily="18" charset="0"/>
            </a:endParaRPr>
          </a:p>
        </p:txBody>
      </p:sp>
      <p:pic>
        <p:nvPicPr>
          <p:cNvPr id="62467" name="Picture 3" descr="File:GMR.svg"/>
          <p:cNvPicPr>
            <a:picLocks noGrp="1" noChangeAspect="1" noChangeArrowheads="1"/>
          </p:cNvPicPr>
          <p:nvPr>
            <p:ph sz="half" idx="1"/>
          </p:nvPr>
        </p:nvPicPr>
        <p:blipFill>
          <a:blip r:embed="rId3"/>
          <a:srcRect/>
          <a:stretch>
            <a:fillRect/>
          </a:stretch>
        </p:blipFill>
        <p:spPr>
          <a:xfrm>
            <a:off x="4787901" y="1989138"/>
            <a:ext cx="3529013" cy="3529012"/>
          </a:xfrm>
          <a:noFill/>
          <a:ln/>
        </p:spPr>
      </p:pic>
      <p:sp>
        <p:nvSpPr>
          <p:cNvPr id="62468" name="Text Box 4"/>
          <p:cNvSpPr txBox="1">
            <a:spLocks noChangeArrowheads="1"/>
          </p:cNvSpPr>
          <p:nvPr/>
        </p:nvSpPr>
        <p:spPr bwMode="auto">
          <a:xfrm>
            <a:off x="755650" y="1989139"/>
            <a:ext cx="3384550" cy="1569660"/>
          </a:xfrm>
          <a:prstGeom prst="rect">
            <a:avLst/>
          </a:prstGeom>
          <a:noFill/>
          <a:ln w="9525">
            <a:noFill/>
            <a:miter lim="800000"/>
            <a:headEnd/>
            <a:tailEnd/>
          </a:ln>
          <a:effectLst/>
        </p:spPr>
        <p:txBody>
          <a:bodyPr>
            <a:spAutoFit/>
          </a:bodyPr>
          <a:lstStyle/>
          <a:p>
            <a:pPr eaLnBrk="1" hangingPunct="1">
              <a:lnSpc>
                <a:spcPct val="100000"/>
              </a:lnSpc>
              <a:spcBef>
                <a:spcPct val="50000"/>
              </a:spcBef>
              <a:buClrTx/>
              <a:buSzTx/>
              <a:buFontTx/>
              <a:buNone/>
            </a:pPr>
            <a:r>
              <a:rPr lang="en-US" sz="2400"/>
              <a:t>Two thin films of altering</a:t>
            </a:r>
            <a:r>
              <a:rPr lang="en-US"/>
              <a:t> </a:t>
            </a:r>
            <a:r>
              <a:rPr lang="en-US" sz="2400"/>
              <a:t>ferromagnetic materials and a non-magnetic layer-spacer.</a:t>
            </a:r>
            <a:endParaRPr lang="el-GR" sz="2400"/>
          </a:p>
        </p:txBody>
      </p:sp>
      <p:graphicFrame>
        <p:nvGraphicFramePr>
          <p:cNvPr id="62469" name="Object 5"/>
          <p:cNvGraphicFramePr>
            <a:graphicFrameLocks noChangeAspect="1"/>
          </p:cNvGraphicFramePr>
          <p:nvPr/>
        </p:nvGraphicFramePr>
        <p:xfrm>
          <a:off x="900113" y="5445125"/>
          <a:ext cx="2952750" cy="781050"/>
        </p:xfrm>
        <a:graphic>
          <a:graphicData uri="http://schemas.openxmlformats.org/presentationml/2006/ole">
            <mc:AlternateContent xmlns:mc="http://schemas.openxmlformats.org/markup-compatibility/2006">
              <mc:Choice xmlns:v="urn:schemas-microsoft-com:vml" Requires="v">
                <p:oleObj spid="_x0000_s101380" name="Equation" r:id="rId4" imgW="1726920" imgH="457200" progId="">
                  <p:embed/>
                </p:oleObj>
              </mc:Choice>
              <mc:Fallback>
                <p:oleObj name="Equation" r:id="rId4" imgW="1726920" imgH="4572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5445125"/>
                        <a:ext cx="295275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0" name="Text Box 6"/>
          <p:cNvSpPr txBox="1">
            <a:spLocks noChangeArrowheads="1"/>
          </p:cNvSpPr>
          <p:nvPr/>
        </p:nvSpPr>
        <p:spPr bwMode="auto">
          <a:xfrm>
            <a:off x="4427538" y="5661025"/>
            <a:ext cx="4464050" cy="769441"/>
          </a:xfrm>
          <a:prstGeom prst="rect">
            <a:avLst/>
          </a:prstGeom>
          <a:noFill/>
          <a:ln w="9525">
            <a:noFill/>
            <a:miter lim="800000"/>
            <a:headEnd/>
            <a:tailEnd/>
          </a:ln>
          <a:effectLst/>
        </p:spPr>
        <p:txBody>
          <a:bodyPr>
            <a:spAutoFit/>
          </a:bodyPr>
          <a:lstStyle/>
          <a:p>
            <a:pPr eaLnBrk="1" hangingPunct="1">
              <a:lnSpc>
                <a:spcPct val="100000"/>
              </a:lnSpc>
              <a:spcBef>
                <a:spcPct val="50000"/>
              </a:spcBef>
              <a:buClrTx/>
              <a:buSzTx/>
              <a:buFontTx/>
              <a:buNone/>
            </a:pPr>
            <a:r>
              <a:rPr lang="en-US" sz="2200" b="1"/>
              <a:t>10-80%</a:t>
            </a:r>
            <a:r>
              <a:rPr lang="en-US" sz="2200"/>
              <a:t> decrease in electrical resistance</a:t>
            </a:r>
            <a:endParaRPr lang="el-GR" sz="2200"/>
          </a:p>
        </p:txBody>
      </p:sp>
      <p:graphicFrame>
        <p:nvGraphicFramePr>
          <p:cNvPr id="62471" name="Object 7"/>
          <p:cNvGraphicFramePr>
            <a:graphicFrameLocks noGrp="1" noChangeAspect="1"/>
          </p:cNvGraphicFramePr>
          <p:nvPr>
            <p:ph sz="half" idx="2"/>
          </p:nvPr>
        </p:nvGraphicFramePr>
        <p:xfrm>
          <a:off x="1042988" y="3716338"/>
          <a:ext cx="3095625" cy="1509712"/>
        </p:xfrm>
        <a:graphic>
          <a:graphicData uri="http://schemas.openxmlformats.org/presentationml/2006/ole">
            <mc:AlternateContent xmlns:mc="http://schemas.openxmlformats.org/markup-compatibility/2006">
              <mc:Choice xmlns:v="urn:schemas-microsoft-com:vml" Requires="v">
                <p:oleObj spid="_x0000_s101381" name="Εικόνα bitmap" r:id="rId6" imgW="2381582" imgH="1162212" progId="PBrush">
                  <p:embed/>
                </p:oleObj>
              </mc:Choice>
              <mc:Fallback>
                <p:oleObj name="Εικόνα bitmap" r:id="rId6" imgW="2381582" imgH="1162212" progId="PBrush">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3716338"/>
                        <a:ext cx="3095625" cy="150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22031" y="207282"/>
            <a:ext cx="8405446" cy="630918"/>
          </a:xfrm>
          <a:prstGeom prst="rect">
            <a:avLst/>
          </a:prstGeom>
          <a:noFill/>
          <a:ln w="9525">
            <a:noFill/>
            <a:miter lim="800000"/>
            <a:headEnd/>
            <a:tailEnd/>
          </a:ln>
        </p:spPr>
        <p:txBody>
          <a:bodyPr wrap="square" lIns="0" tIns="0" rIns="0" bIns="76176">
            <a:spAutoFit/>
          </a:bodyPr>
          <a:lstStyle/>
          <a:p>
            <a:pPr marL="914400"/>
            <a:r>
              <a:rPr lang="en-US" sz="3600" b="1" dirty="0" smtClean="0">
                <a:solidFill>
                  <a:schemeClr val="accent2"/>
                </a:solidFill>
                <a:cs typeface="Times New Roman" pitchFamily="18" charset="0"/>
              </a:rPr>
              <a:t>CATEGORIZING STORAGE DEVICES</a:t>
            </a:r>
            <a:endParaRPr lang="en-US" sz="3600" dirty="0">
              <a:solidFill>
                <a:schemeClr val="accent2"/>
              </a:solidFill>
              <a:cs typeface="Times New Roman" pitchFamily="18" charset="0"/>
            </a:endParaRPr>
          </a:p>
        </p:txBody>
      </p:sp>
      <p:sp>
        <p:nvSpPr>
          <p:cNvPr id="4099" name="Rectangle 3"/>
          <p:cNvSpPr>
            <a:spLocks noChangeArrowheads="1"/>
          </p:cNvSpPr>
          <p:nvPr/>
        </p:nvSpPr>
        <p:spPr bwMode="auto">
          <a:xfrm>
            <a:off x="211015" y="1219201"/>
            <a:ext cx="8932985" cy="5355264"/>
          </a:xfrm>
          <a:prstGeom prst="rect">
            <a:avLst/>
          </a:prstGeom>
          <a:noFill/>
          <a:ln w="9525">
            <a:noFill/>
            <a:miter lim="800000"/>
            <a:headEnd/>
            <a:tailEnd/>
          </a:ln>
        </p:spPr>
        <p:txBody>
          <a:bodyPr wrap="square" lIns="0" tIns="76176" rIns="0" bIns="76176">
            <a:spAutoFit/>
          </a:bodyPr>
          <a:lstStyle/>
          <a:p>
            <a:pPr indent="-465138" algn="l" defTabSz="169863">
              <a:buFontTx/>
              <a:buChar char="•"/>
            </a:pPr>
            <a:r>
              <a:rPr lang="en-US" sz="2600" b="1" dirty="0">
                <a:solidFill>
                  <a:schemeClr val="tx2"/>
                </a:solidFill>
                <a:latin typeface="Times New Roman" pitchFamily="18" charset="0"/>
                <a:cs typeface="Times New Roman" pitchFamily="18" charset="0"/>
              </a:rPr>
              <a:t>Storage devices hold data, even when the computer is turned off.</a:t>
            </a:r>
          </a:p>
          <a:p>
            <a:pPr indent="-465138" algn="l" defTabSz="169863" eaLnBrk="0" hangingPunct="0"/>
            <a:endParaRPr lang="en-US" sz="2600" b="1" dirty="0">
              <a:solidFill>
                <a:schemeClr val="tx2"/>
              </a:solidFill>
              <a:latin typeface="Times New Roman" pitchFamily="18" charset="0"/>
              <a:cs typeface="Times New Roman" pitchFamily="18" charset="0"/>
            </a:endParaRPr>
          </a:p>
          <a:p>
            <a:pPr indent="-465138" algn="l" defTabSz="169863" eaLnBrk="0" hangingPunct="0">
              <a:buFontTx/>
              <a:buChar char="•"/>
            </a:pPr>
            <a:r>
              <a:rPr lang="en-US" sz="2600" b="1" dirty="0">
                <a:solidFill>
                  <a:schemeClr val="tx2"/>
                </a:solidFill>
                <a:latin typeface="Times New Roman" pitchFamily="18" charset="0"/>
                <a:cs typeface="Times New Roman" pitchFamily="18" charset="0"/>
              </a:rPr>
              <a:t>The physical material that actually holds data is called a storage medium. The surface of a floppy disk is a storage medium.</a:t>
            </a:r>
          </a:p>
          <a:p>
            <a:pPr indent="-465138" algn="l" defTabSz="169863" eaLnBrk="0" hangingPunct="0">
              <a:buFontTx/>
              <a:buChar char="•"/>
            </a:pPr>
            <a:endParaRPr lang="en-US" sz="2600" b="1" dirty="0">
              <a:solidFill>
                <a:schemeClr val="tx2"/>
              </a:solidFill>
              <a:latin typeface="Times New Roman" pitchFamily="18" charset="0"/>
              <a:cs typeface="Times New Roman" pitchFamily="18" charset="0"/>
            </a:endParaRPr>
          </a:p>
          <a:p>
            <a:pPr indent="-465138" algn="l" defTabSz="169863" eaLnBrk="0" hangingPunct="0">
              <a:buFontTx/>
              <a:buChar char="•"/>
            </a:pPr>
            <a:r>
              <a:rPr lang="en-US" sz="2600" b="1" dirty="0">
                <a:solidFill>
                  <a:schemeClr val="tx2"/>
                </a:solidFill>
                <a:latin typeface="Times New Roman" pitchFamily="18" charset="0"/>
                <a:cs typeface="Times New Roman" pitchFamily="18" charset="0"/>
              </a:rPr>
              <a:t>The hardware that writes data to or reads data from a storage medium is called a storage device. A floppy disk drive is a storage device.</a:t>
            </a:r>
          </a:p>
          <a:p>
            <a:pPr indent="-465138" algn="l" defTabSz="169863" eaLnBrk="0" hangingPunct="0">
              <a:buFontTx/>
              <a:buChar char="•"/>
            </a:pPr>
            <a:endParaRPr lang="en-US" sz="2600" b="1" dirty="0">
              <a:solidFill>
                <a:schemeClr val="tx2"/>
              </a:solidFill>
              <a:latin typeface="Times New Roman" pitchFamily="18" charset="0"/>
              <a:cs typeface="Times New Roman" pitchFamily="18" charset="0"/>
            </a:endParaRPr>
          </a:p>
          <a:p>
            <a:pPr indent="-465138" algn="l" defTabSz="169863" eaLnBrk="0" hangingPunct="0">
              <a:buFontTx/>
              <a:buChar char="•"/>
            </a:pPr>
            <a:r>
              <a:rPr lang="en-US" sz="2600" b="1" dirty="0">
                <a:solidFill>
                  <a:schemeClr val="tx2"/>
                </a:solidFill>
                <a:latin typeface="Times New Roman" pitchFamily="18" charset="0"/>
                <a:cs typeface="Times New Roman" pitchFamily="18" charset="0"/>
              </a:rPr>
              <a:t>The two primary storage technologies are magnetic and optical.</a:t>
            </a:r>
          </a:p>
        </p:txBody>
      </p:sp>
      <p:sp>
        <p:nvSpPr>
          <p:cNvPr id="4100" name="Rectangle 4"/>
          <p:cNvSpPr>
            <a:spLocks noChangeArrowheads="1"/>
          </p:cNvSpPr>
          <p:nvPr/>
        </p:nvSpPr>
        <p:spPr bwMode="auto">
          <a:xfrm>
            <a:off x="0" y="4289425"/>
            <a:ext cx="9144000" cy="707838"/>
          </a:xfrm>
          <a:prstGeom prst="rect">
            <a:avLst/>
          </a:prstGeom>
          <a:noFill/>
          <a:ln w="9525">
            <a:noFill/>
            <a:miter lim="800000"/>
            <a:headEnd/>
            <a:tailEnd/>
          </a:ln>
        </p:spPr>
        <p:txBody>
          <a:bodyPr lIns="0" tIns="76176" rIns="0" bIns="76176">
            <a:spAutoFit/>
          </a:bodyPr>
          <a:lstStyle/>
          <a:p>
            <a:endParaRPr lang="en-US" sz="1200" b="1" i="1">
              <a:cs typeface="Times New Roman" pitchFamily="18" charset="0"/>
            </a:endParaRPr>
          </a:p>
          <a:p>
            <a:pPr eaLnBrk="0" hangingPunct="0"/>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latin typeface="Garamond" pitchFamily="18" charset="0"/>
              </a:rPr>
              <a:t>Tunnel Magnetoresistance (TMR)</a:t>
            </a:r>
            <a:endParaRPr lang="el-GR" smtClean="0">
              <a:latin typeface="Garamond" pitchFamily="18" charset="0"/>
            </a:endParaRPr>
          </a:p>
        </p:txBody>
      </p:sp>
      <p:graphicFrame>
        <p:nvGraphicFramePr>
          <p:cNvPr id="63491" name="Object 3"/>
          <p:cNvGraphicFramePr>
            <a:graphicFrameLocks noGrp="1" noChangeAspect="1"/>
          </p:cNvGraphicFramePr>
          <p:nvPr>
            <p:ph sz="half" idx="1"/>
          </p:nvPr>
        </p:nvGraphicFramePr>
        <p:xfrm>
          <a:off x="4356101" y="2133602"/>
          <a:ext cx="4037013" cy="1293813"/>
        </p:xfrm>
        <a:graphic>
          <a:graphicData uri="http://schemas.openxmlformats.org/presentationml/2006/ole">
            <mc:AlternateContent xmlns:mc="http://schemas.openxmlformats.org/markup-compatibility/2006">
              <mc:Choice xmlns:v="urn:schemas-microsoft-com:vml" Requires="v">
                <p:oleObj spid="_x0000_s102403" name="Εικόνα bitmap" r:id="rId3" imgW="4428571" imgH="1419048" progId="PBrush">
                  <p:embed/>
                </p:oleObj>
              </mc:Choice>
              <mc:Fallback>
                <p:oleObj name="Εικόνα bitmap" r:id="rId3" imgW="4428571" imgH="1419048"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1" y="2133602"/>
                        <a:ext cx="4037013"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Text Box 4"/>
          <p:cNvSpPr txBox="1">
            <a:spLocks noChangeArrowheads="1"/>
          </p:cNvSpPr>
          <p:nvPr/>
        </p:nvSpPr>
        <p:spPr bwMode="auto">
          <a:xfrm>
            <a:off x="755650" y="2276476"/>
            <a:ext cx="3384550" cy="1200329"/>
          </a:xfrm>
          <a:prstGeom prst="rect">
            <a:avLst/>
          </a:prstGeom>
          <a:noFill/>
          <a:ln w="9525">
            <a:noFill/>
            <a:miter lim="800000"/>
            <a:headEnd/>
            <a:tailEnd/>
          </a:ln>
          <a:effectLst/>
        </p:spPr>
        <p:txBody>
          <a:bodyPr>
            <a:spAutoFit/>
          </a:bodyPr>
          <a:lstStyle/>
          <a:p>
            <a:pPr eaLnBrk="1" hangingPunct="1">
              <a:lnSpc>
                <a:spcPct val="100000"/>
              </a:lnSpc>
              <a:spcBef>
                <a:spcPct val="50000"/>
              </a:spcBef>
              <a:buClrTx/>
              <a:buSzTx/>
              <a:buFontTx/>
              <a:buNone/>
            </a:pPr>
            <a:r>
              <a:rPr lang="en-US" sz="2400"/>
              <a:t>Two thin films of altering</a:t>
            </a:r>
            <a:r>
              <a:rPr lang="en-US"/>
              <a:t> </a:t>
            </a:r>
            <a:r>
              <a:rPr lang="en-US" sz="2400"/>
              <a:t>ferromagnetic materials and an insulating spacer.</a:t>
            </a:r>
            <a:endParaRPr lang="el-GR" sz="2400"/>
          </a:p>
        </p:txBody>
      </p:sp>
      <p:sp>
        <p:nvSpPr>
          <p:cNvPr id="63493" name="Text Box 5"/>
          <p:cNvSpPr txBox="1">
            <a:spLocks noChangeArrowheads="1"/>
          </p:cNvSpPr>
          <p:nvPr/>
        </p:nvSpPr>
        <p:spPr bwMode="auto">
          <a:xfrm>
            <a:off x="755651" y="5373690"/>
            <a:ext cx="7489825" cy="830997"/>
          </a:xfrm>
          <a:prstGeom prst="rect">
            <a:avLst/>
          </a:prstGeom>
          <a:noFill/>
          <a:ln w="9525">
            <a:noFill/>
            <a:miter lim="800000"/>
            <a:headEnd/>
            <a:tailEnd/>
          </a:ln>
          <a:effectLst/>
        </p:spPr>
        <p:txBody>
          <a:bodyPr>
            <a:spAutoFit/>
          </a:bodyPr>
          <a:lstStyle/>
          <a:p>
            <a:pPr eaLnBrk="1" hangingPunct="1">
              <a:lnSpc>
                <a:spcPct val="100000"/>
              </a:lnSpc>
              <a:spcBef>
                <a:spcPct val="50000"/>
              </a:spcBef>
              <a:buClrTx/>
              <a:buSzTx/>
              <a:buFontTx/>
              <a:buNone/>
            </a:pPr>
            <a:r>
              <a:rPr lang="en-US" sz="2400" b="1"/>
              <a:t>600 (room temperature)-1100 (4.2 K) %</a:t>
            </a:r>
            <a:r>
              <a:rPr lang="en-US" sz="2400"/>
              <a:t> TMR at junctions of </a:t>
            </a:r>
            <a:r>
              <a:rPr lang="el-GR" sz="2400"/>
              <a:t>CoFeB/MgO/CoFeB </a:t>
            </a:r>
          </a:p>
        </p:txBody>
      </p:sp>
      <p:sp>
        <p:nvSpPr>
          <p:cNvPr id="63494" name="Text Box 6"/>
          <p:cNvSpPr txBox="1">
            <a:spLocks noChangeArrowheads="1"/>
          </p:cNvSpPr>
          <p:nvPr/>
        </p:nvSpPr>
        <p:spPr bwMode="auto">
          <a:xfrm>
            <a:off x="755650" y="4149727"/>
            <a:ext cx="7580313" cy="830997"/>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buFontTx/>
              <a:buNone/>
            </a:pPr>
            <a:r>
              <a:rPr lang="el-GR" sz="2400"/>
              <a:t>Fe/MgO/Fe junctions reach over </a:t>
            </a:r>
            <a:r>
              <a:rPr lang="el-GR" sz="2400" b="1"/>
              <a:t>200%</a:t>
            </a:r>
            <a:r>
              <a:rPr lang="el-GR" sz="2400"/>
              <a:t> </a:t>
            </a:r>
            <a:r>
              <a:rPr lang="en-US" sz="2400"/>
              <a:t>decrease in electrical resistance</a:t>
            </a:r>
            <a:r>
              <a:rPr lang="el-GR" sz="2400"/>
              <a:t> at room temperature</a:t>
            </a:r>
            <a:r>
              <a:rPr lang="el-G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latin typeface="Garamond" pitchFamily="18" charset="0"/>
              </a:rPr>
              <a:t>Tunnel Magnetoresistance (TMR)</a:t>
            </a:r>
            <a:endParaRPr lang="el-GR" smtClean="0">
              <a:latin typeface="Garamond" pitchFamily="18" charset="0"/>
            </a:endParaRPr>
          </a:p>
        </p:txBody>
      </p:sp>
      <p:sp>
        <p:nvSpPr>
          <p:cNvPr id="86020" name="Text Box 4"/>
          <p:cNvSpPr txBox="1">
            <a:spLocks noChangeArrowheads="1"/>
          </p:cNvSpPr>
          <p:nvPr/>
        </p:nvSpPr>
        <p:spPr bwMode="auto">
          <a:xfrm>
            <a:off x="592138" y="4849815"/>
            <a:ext cx="184731" cy="369332"/>
          </a:xfrm>
          <a:prstGeom prst="rect">
            <a:avLst/>
          </a:prstGeom>
          <a:noFill/>
          <a:ln w="9525" algn="ctr">
            <a:noFill/>
            <a:miter lim="800000"/>
            <a:headEnd/>
            <a:tailEnd/>
          </a:ln>
          <a:effectLst/>
        </p:spPr>
        <p:txBody>
          <a:bodyPr wrap="none">
            <a:spAutoFit/>
          </a:bodyPr>
          <a:lstStyle/>
          <a:p>
            <a:endParaRPr lang="en-US"/>
          </a:p>
        </p:txBody>
      </p:sp>
      <p:pic>
        <p:nvPicPr>
          <p:cNvPr id="86025" name="Picture 9" descr="image001"/>
          <p:cNvPicPr>
            <a:picLocks noGrp="1" noChangeAspect="1" noChangeArrowheads="1"/>
          </p:cNvPicPr>
          <p:nvPr>
            <p:ph idx="1"/>
          </p:nvPr>
        </p:nvPicPr>
        <p:blipFill>
          <a:blip r:embed="rId2"/>
          <a:srcRect/>
          <a:stretch>
            <a:fillRect/>
          </a:stretch>
        </p:blipFill>
        <p:spPr>
          <a:xfrm>
            <a:off x="2771776" y="1700213"/>
            <a:ext cx="3209925" cy="3600450"/>
          </a:xfrm>
        </p:spPr>
      </p:pic>
      <p:sp>
        <p:nvSpPr>
          <p:cNvPr id="86027" name="Text Box 11"/>
          <p:cNvSpPr txBox="1">
            <a:spLocks noChangeArrowheads="1"/>
          </p:cNvSpPr>
          <p:nvPr/>
        </p:nvSpPr>
        <p:spPr bwMode="auto">
          <a:xfrm>
            <a:off x="755650" y="5445127"/>
            <a:ext cx="7632700" cy="1200329"/>
          </a:xfrm>
          <a:prstGeom prst="rect">
            <a:avLst/>
          </a:prstGeom>
          <a:noFill/>
          <a:ln w="9525" algn="ctr">
            <a:noFill/>
            <a:miter lim="800000"/>
            <a:headEnd/>
            <a:tailEnd/>
          </a:ln>
          <a:effectLst/>
        </p:spPr>
        <p:txBody>
          <a:bodyPr>
            <a:spAutoFit/>
          </a:bodyPr>
          <a:lstStyle/>
          <a:p>
            <a:pPr>
              <a:buFontTx/>
              <a:buNone/>
            </a:pPr>
            <a:r>
              <a:rPr lang="en-US" sz="2400"/>
              <a:t>I</a:t>
            </a:r>
            <a:r>
              <a:rPr lang="el-GR" sz="2400"/>
              <a:t>n ferromagnetic metals electronic bands are exchange split which implies different densities of states at the Fermi energy for the up- and down-spin electrons.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latin typeface="Garamond" pitchFamily="18" charset="0"/>
              </a:rPr>
              <a:t>Tunnel Magnetoresistance (TMR)</a:t>
            </a:r>
            <a:endParaRPr lang="el-GR" smtClean="0">
              <a:latin typeface="Garamond" pitchFamily="18" charset="0"/>
            </a:endParaRPr>
          </a:p>
        </p:txBody>
      </p:sp>
      <p:pic>
        <p:nvPicPr>
          <p:cNvPr id="89093" name="Picture 5" descr="felt_review"/>
          <p:cNvPicPr>
            <a:picLocks noGrp="1" noChangeAspect="1" noChangeArrowheads="1"/>
          </p:cNvPicPr>
          <p:nvPr>
            <p:ph idx="1"/>
          </p:nvPr>
        </p:nvPicPr>
        <p:blipFill>
          <a:blip r:embed="rId2"/>
          <a:srcRect/>
          <a:stretch>
            <a:fillRect/>
          </a:stretch>
        </p:blipFill>
        <p:spPr>
          <a:xfrm>
            <a:off x="395288" y="1844677"/>
            <a:ext cx="3730625" cy="4392613"/>
          </a:xfrm>
        </p:spPr>
      </p:pic>
      <p:sp>
        <p:nvSpPr>
          <p:cNvPr id="89095" name="Text Box 7"/>
          <p:cNvSpPr txBox="1">
            <a:spLocks noChangeArrowheads="1"/>
          </p:cNvSpPr>
          <p:nvPr/>
        </p:nvSpPr>
        <p:spPr bwMode="auto">
          <a:xfrm>
            <a:off x="4419600" y="1964353"/>
            <a:ext cx="4464050" cy="4893647"/>
          </a:xfrm>
          <a:prstGeom prst="rect">
            <a:avLst/>
          </a:prstGeom>
          <a:noFill/>
          <a:ln w="9525" algn="ctr">
            <a:noFill/>
            <a:miter lim="800000"/>
            <a:headEnd/>
            <a:tailEnd/>
          </a:ln>
          <a:effectLst/>
        </p:spPr>
        <p:txBody>
          <a:bodyPr>
            <a:spAutoFit/>
          </a:bodyPr>
          <a:lstStyle/>
          <a:p>
            <a:pPr>
              <a:spcBef>
                <a:spcPct val="50000"/>
              </a:spcBef>
            </a:pPr>
            <a:r>
              <a:rPr lang="en-US" sz="2400" dirty="0"/>
              <a:t> S</a:t>
            </a:r>
            <a:r>
              <a:rPr lang="el-GR" sz="2400" dirty="0"/>
              <a:t>pin of electrons is conserved in the tunneling process.</a:t>
            </a:r>
            <a:endParaRPr lang="en-US" sz="2400" dirty="0"/>
          </a:p>
          <a:p>
            <a:pPr>
              <a:spcBef>
                <a:spcPct val="50000"/>
              </a:spcBef>
            </a:pPr>
            <a:r>
              <a:rPr lang="en-US" sz="2400" dirty="0"/>
              <a:t> T</a:t>
            </a:r>
            <a:r>
              <a:rPr lang="el-GR" sz="2400" dirty="0"/>
              <a:t>unneling of up- and down-spin electrons are two independent processes</a:t>
            </a:r>
            <a:r>
              <a:rPr lang="en-US" sz="2400" dirty="0"/>
              <a:t> →</a:t>
            </a:r>
            <a:r>
              <a:rPr lang="el-GR" sz="2400" dirty="0"/>
              <a:t> conductance occurs in the two independent spin channels.</a:t>
            </a:r>
            <a:endParaRPr lang="el-GR" sz="2400" b="1" dirty="0"/>
          </a:p>
          <a:p>
            <a:pPr>
              <a:spcBef>
                <a:spcPct val="50000"/>
              </a:spcBef>
            </a:pPr>
            <a:r>
              <a:rPr lang="en-US" sz="2400" b="1" dirty="0"/>
              <a:t> </a:t>
            </a:r>
            <a:r>
              <a:rPr lang="en-US" sz="2400" dirty="0"/>
              <a:t>E</a:t>
            </a:r>
            <a:r>
              <a:rPr lang="el-GR" sz="2400" dirty="0"/>
              <a:t>lectrons originating from one spin state of the first </a:t>
            </a:r>
            <a:r>
              <a:rPr lang="en-US" sz="2400" dirty="0"/>
              <a:t>f</a:t>
            </a:r>
            <a:r>
              <a:rPr lang="el-GR" sz="2400" dirty="0"/>
              <a:t>erromagnetic film are accepted by unfilled states of the same spin of the second film</a:t>
            </a:r>
            <a:r>
              <a:rPr lang="en-US" sz="2400" dirty="0"/>
              <a:t>.</a:t>
            </a:r>
            <a:endParaRPr lang="el-GR"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latin typeface="Garamond" pitchFamily="18" charset="0"/>
              </a:rPr>
              <a:t>Spin Valve GMR</a:t>
            </a:r>
            <a:endParaRPr lang="el-GR" smtClean="0">
              <a:latin typeface="Garamond" pitchFamily="18" charset="0"/>
            </a:endParaRPr>
          </a:p>
        </p:txBody>
      </p:sp>
      <p:sp>
        <p:nvSpPr>
          <p:cNvPr id="64515" name="Text Box 3"/>
          <p:cNvSpPr txBox="1">
            <a:spLocks noChangeArrowheads="1"/>
          </p:cNvSpPr>
          <p:nvPr/>
        </p:nvSpPr>
        <p:spPr bwMode="auto">
          <a:xfrm>
            <a:off x="5470525" y="1143000"/>
            <a:ext cx="3673475" cy="4893647"/>
          </a:xfrm>
          <a:prstGeom prst="rect">
            <a:avLst/>
          </a:prstGeom>
          <a:noFill/>
          <a:ln w="9525">
            <a:noFill/>
            <a:miter lim="800000"/>
            <a:headEnd/>
            <a:tailEnd/>
          </a:ln>
          <a:effectLst/>
        </p:spPr>
        <p:txBody>
          <a:bodyPr>
            <a:spAutoFit/>
          </a:bodyPr>
          <a:lstStyle/>
          <a:p>
            <a:pPr eaLnBrk="1" hangingPunct="1">
              <a:lnSpc>
                <a:spcPct val="100000"/>
              </a:lnSpc>
              <a:spcBef>
                <a:spcPct val="50000"/>
              </a:spcBef>
              <a:buClrTx/>
              <a:buSzTx/>
            </a:pPr>
            <a:r>
              <a:rPr lang="en-US" sz="2400" dirty="0"/>
              <a:t> </a:t>
            </a:r>
            <a:r>
              <a:rPr lang="en-US" sz="2400" b="1" dirty="0"/>
              <a:t>Hard layer</a:t>
            </a:r>
            <a:r>
              <a:rPr lang="en-US" sz="2400" dirty="0"/>
              <a:t>: magnetization is fixed.</a:t>
            </a:r>
          </a:p>
          <a:p>
            <a:pPr eaLnBrk="1" hangingPunct="1">
              <a:lnSpc>
                <a:spcPct val="100000"/>
              </a:lnSpc>
              <a:spcBef>
                <a:spcPct val="50000"/>
              </a:spcBef>
              <a:buClrTx/>
              <a:buSzTx/>
            </a:pPr>
            <a:r>
              <a:rPr lang="en-US" sz="2400" dirty="0"/>
              <a:t> </a:t>
            </a:r>
            <a:r>
              <a:rPr lang="en-US" sz="2400" b="1" dirty="0"/>
              <a:t>Soft layer</a:t>
            </a:r>
            <a:r>
              <a:rPr lang="en-US" sz="2400" dirty="0"/>
              <a:t>: magnetization is free to rotate.</a:t>
            </a:r>
          </a:p>
          <a:p>
            <a:pPr eaLnBrk="1" hangingPunct="1">
              <a:lnSpc>
                <a:spcPct val="100000"/>
              </a:lnSpc>
              <a:spcBef>
                <a:spcPct val="50000"/>
              </a:spcBef>
              <a:buClrTx/>
              <a:buSzTx/>
            </a:pPr>
            <a:r>
              <a:rPr lang="en-US" sz="2400" dirty="0"/>
              <a:t> T</a:t>
            </a:r>
            <a:r>
              <a:rPr lang="el-GR" sz="2400" dirty="0"/>
              <a:t>hin non-ferromagnetic spacer ~3 nm</a:t>
            </a:r>
            <a:r>
              <a:rPr lang="en-US" sz="2400" dirty="0"/>
              <a:t>.</a:t>
            </a:r>
          </a:p>
          <a:p>
            <a:pPr eaLnBrk="1" hangingPunct="1">
              <a:lnSpc>
                <a:spcPct val="100000"/>
              </a:lnSpc>
              <a:spcBef>
                <a:spcPct val="50000"/>
              </a:spcBef>
              <a:buClrTx/>
              <a:buSzTx/>
            </a:pPr>
            <a:r>
              <a:rPr lang="en-US" sz="2400" dirty="0"/>
              <a:t> S</a:t>
            </a:r>
            <a:r>
              <a:rPr lang="el-GR" sz="2400" dirty="0"/>
              <a:t>pacer material</a:t>
            </a:r>
            <a:r>
              <a:rPr lang="en-US" sz="2400" dirty="0"/>
              <a:t> </a:t>
            </a:r>
            <a:r>
              <a:rPr lang="el-GR" sz="2400" dirty="0"/>
              <a:t>Cu (copper) and</a:t>
            </a:r>
            <a:r>
              <a:rPr lang="en-US" sz="2400" dirty="0"/>
              <a:t> </a:t>
            </a:r>
            <a:r>
              <a:rPr lang="el-GR" sz="2400" dirty="0"/>
              <a:t>ferromagnetic layers NiFe (</a:t>
            </a:r>
            <a:r>
              <a:rPr lang="en-US" sz="2400" dirty="0" err="1"/>
              <a:t>permalloy</a:t>
            </a:r>
            <a:r>
              <a:rPr lang="el-GR" sz="2400" dirty="0"/>
              <a:t>)</a:t>
            </a:r>
            <a:r>
              <a:rPr lang="en-US" sz="2400" dirty="0"/>
              <a:t>.</a:t>
            </a:r>
            <a:r>
              <a:rPr lang="el-GR" sz="2400" dirty="0"/>
              <a:t> </a:t>
            </a:r>
            <a:endParaRPr lang="en-US" sz="2400" dirty="0"/>
          </a:p>
          <a:p>
            <a:pPr eaLnBrk="1" hangingPunct="1">
              <a:lnSpc>
                <a:spcPct val="100000"/>
              </a:lnSpc>
              <a:spcBef>
                <a:spcPct val="50000"/>
              </a:spcBef>
              <a:buClrTx/>
              <a:buSzTx/>
            </a:pPr>
            <a:r>
              <a:rPr lang="en-US" sz="2400" dirty="0"/>
              <a:t> T</a:t>
            </a:r>
            <a:r>
              <a:rPr lang="el-GR" sz="2400" dirty="0"/>
              <a:t>h</a:t>
            </a:r>
            <a:r>
              <a:rPr lang="en-US" sz="2400" dirty="0"/>
              <a:t>is</a:t>
            </a:r>
            <a:r>
              <a:rPr lang="el-GR" sz="2400" dirty="0"/>
              <a:t> configuration used in </a:t>
            </a:r>
            <a:r>
              <a:rPr lang="en-US" sz="2400" dirty="0"/>
              <a:t>hard drives</a:t>
            </a:r>
            <a:r>
              <a:rPr lang="el-GR" sz="2400" dirty="0"/>
              <a:t>. </a:t>
            </a:r>
          </a:p>
        </p:txBody>
      </p:sp>
      <p:pic>
        <p:nvPicPr>
          <p:cNvPr id="64516" name="Picture 4" descr="2042-5"/>
          <p:cNvPicPr>
            <a:picLocks noGrp="1" noChangeAspect="1" noChangeArrowheads="1"/>
          </p:cNvPicPr>
          <p:nvPr>
            <p:ph idx="1"/>
          </p:nvPr>
        </p:nvPicPr>
        <p:blipFill>
          <a:blip r:embed="rId2"/>
          <a:srcRect/>
          <a:stretch>
            <a:fillRect/>
          </a:stretch>
        </p:blipFill>
        <p:spPr>
          <a:xfrm>
            <a:off x="611189" y="1916113"/>
            <a:ext cx="4321175" cy="3897312"/>
          </a:xfrm>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latin typeface="Garamond" pitchFamily="18" charset="0"/>
              </a:rPr>
              <a:t>Magnetic Tunnel Junction (MTJ)</a:t>
            </a:r>
            <a:endParaRPr lang="el-GR" smtClean="0">
              <a:latin typeface="Garamond" pitchFamily="18" charset="0"/>
            </a:endParaRPr>
          </a:p>
        </p:txBody>
      </p:sp>
      <p:pic>
        <p:nvPicPr>
          <p:cNvPr id="91142" name="Picture 6" descr="PWspi3_01-08"/>
          <p:cNvPicPr>
            <a:picLocks noGrp="1" noChangeAspect="1" noChangeArrowheads="1"/>
          </p:cNvPicPr>
          <p:nvPr>
            <p:ph idx="1"/>
          </p:nvPr>
        </p:nvPicPr>
        <p:blipFill>
          <a:blip r:embed="rId2"/>
          <a:srcRect/>
          <a:stretch>
            <a:fillRect/>
          </a:stretch>
        </p:blipFill>
        <p:spPr>
          <a:xfrm>
            <a:off x="2484439" y="1628775"/>
            <a:ext cx="4103687" cy="3898900"/>
          </a:xfrm>
        </p:spPr>
      </p:pic>
      <p:sp>
        <p:nvSpPr>
          <p:cNvPr id="91144" name="Text Box 8"/>
          <p:cNvSpPr txBox="1">
            <a:spLocks noChangeArrowheads="1"/>
          </p:cNvSpPr>
          <p:nvPr/>
        </p:nvSpPr>
        <p:spPr bwMode="auto">
          <a:xfrm>
            <a:off x="5508626" y="2420940"/>
            <a:ext cx="2951163" cy="369332"/>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91145" name="Text Box 9"/>
          <p:cNvSpPr txBox="1">
            <a:spLocks noChangeArrowheads="1"/>
          </p:cNvSpPr>
          <p:nvPr/>
        </p:nvSpPr>
        <p:spPr bwMode="auto">
          <a:xfrm>
            <a:off x="395288" y="5661026"/>
            <a:ext cx="8516937" cy="830997"/>
          </a:xfrm>
          <a:prstGeom prst="rect">
            <a:avLst/>
          </a:prstGeom>
          <a:noFill/>
          <a:ln w="9525" algn="ctr">
            <a:noFill/>
            <a:miter lim="800000"/>
            <a:headEnd/>
            <a:tailEnd/>
          </a:ln>
          <a:effectLst/>
        </p:spPr>
        <p:txBody>
          <a:bodyPr>
            <a:spAutoFit/>
          </a:bodyPr>
          <a:lstStyle/>
          <a:p>
            <a:pPr>
              <a:buFontTx/>
              <a:buNone/>
            </a:pPr>
            <a:r>
              <a:rPr lang="en-US" sz="2400"/>
              <a:t>Commonly used insulating materials are Aluminum oxide (Al</a:t>
            </a:r>
            <a:r>
              <a:rPr lang="en-US" sz="2400" baseline="-25000"/>
              <a:t>2</a:t>
            </a:r>
            <a:r>
              <a:rPr lang="en-US" sz="2400"/>
              <a:t>O</a:t>
            </a:r>
            <a:r>
              <a:rPr lang="en-US" sz="2400" baseline="-25000"/>
              <a:t>3</a:t>
            </a:r>
            <a:r>
              <a:rPr lang="en-US" sz="2400"/>
              <a:t>) and crystalline Magnesium oxide (MgO)</a:t>
            </a:r>
            <a:endParaRPr lang="el-GR" sz="2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latin typeface="Garamond" pitchFamily="18" charset="0"/>
              </a:rPr>
              <a:t>MRAM</a:t>
            </a:r>
            <a:endParaRPr lang="el-GR" smtClean="0">
              <a:latin typeface="Garamond" pitchFamily="18" charset="0"/>
            </a:endParaRPr>
          </a:p>
        </p:txBody>
      </p:sp>
      <p:pic>
        <p:nvPicPr>
          <p:cNvPr id="65539" name="Picture 3" descr="mram_spintronics"/>
          <p:cNvPicPr>
            <a:picLocks noChangeAspect="1" noChangeArrowheads="1"/>
          </p:cNvPicPr>
          <p:nvPr/>
        </p:nvPicPr>
        <p:blipFill>
          <a:blip r:embed="rId2"/>
          <a:srcRect/>
          <a:stretch>
            <a:fillRect/>
          </a:stretch>
        </p:blipFill>
        <p:spPr bwMode="auto">
          <a:xfrm>
            <a:off x="468313" y="1989138"/>
            <a:ext cx="4038600" cy="2800350"/>
          </a:xfrm>
          <a:prstGeom prst="rect">
            <a:avLst/>
          </a:prstGeom>
          <a:noFill/>
          <a:ln w="9525">
            <a:noFill/>
            <a:miter lim="800000"/>
            <a:headEnd/>
            <a:tailEnd/>
          </a:ln>
        </p:spPr>
      </p:pic>
      <p:pic>
        <p:nvPicPr>
          <p:cNvPr id="65540" name="Picture 4" descr="ftjm"/>
          <p:cNvPicPr>
            <a:picLocks noChangeAspect="1" noChangeArrowheads="1"/>
          </p:cNvPicPr>
          <p:nvPr/>
        </p:nvPicPr>
        <p:blipFill>
          <a:blip r:embed="rId3"/>
          <a:srcRect/>
          <a:stretch>
            <a:fillRect/>
          </a:stretch>
        </p:blipFill>
        <p:spPr bwMode="auto">
          <a:xfrm>
            <a:off x="4648200" y="1987552"/>
            <a:ext cx="4038600" cy="2867025"/>
          </a:xfrm>
          <a:prstGeom prst="rect">
            <a:avLst/>
          </a:prstGeom>
          <a:noFill/>
          <a:ln w="9525">
            <a:noFill/>
            <a:miter lim="800000"/>
            <a:headEnd/>
            <a:tailEnd/>
          </a:ln>
        </p:spPr>
      </p:pic>
      <p:sp>
        <p:nvSpPr>
          <p:cNvPr id="65541" name="Text Box 5"/>
          <p:cNvSpPr txBox="1">
            <a:spLocks noChangeArrowheads="1"/>
          </p:cNvSpPr>
          <p:nvPr/>
        </p:nvSpPr>
        <p:spPr bwMode="auto">
          <a:xfrm>
            <a:off x="376239" y="5045076"/>
            <a:ext cx="8156575" cy="1200329"/>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buFontTx/>
              <a:buNone/>
            </a:pPr>
            <a:r>
              <a:rPr lang="el-GR" sz="2400"/>
              <a:t>One of the two plates is a permanent magnet set to a particular polarity, the other's field will change to match that of an external field.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latin typeface="Garamond" pitchFamily="18" charset="0"/>
              </a:rPr>
              <a:t>MRAM: Fixed layer</a:t>
            </a:r>
            <a:endParaRPr lang="el-GR" smtClean="0">
              <a:latin typeface="Garamond" pitchFamily="18" charset="0"/>
            </a:endParaRPr>
          </a:p>
        </p:txBody>
      </p:sp>
      <p:sp>
        <p:nvSpPr>
          <p:cNvPr id="66563" name="Text Box 3"/>
          <p:cNvSpPr txBox="1">
            <a:spLocks noChangeArrowheads="1"/>
          </p:cNvSpPr>
          <p:nvPr/>
        </p:nvSpPr>
        <p:spPr bwMode="auto">
          <a:xfrm>
            <a:off x="539751" y="5445126"/>
            <a:ext cx="8424863" cy="1107996"/>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buFontTx/>
              <a:buNone/>
            </a:pPr>
            <a:r>
              <a:rPr lang="el-GR" sz="2200"/>
              <a:t>The bottom layers give an effect of fixed </a:t>
            </a:r>
            <a:r>
              <a:rPr lang="en-US" sz="2200"/>
              <a:t>(pinned) </a:t>
            </a:r>
            <a:r>
              <a:rPr lang="el-GR" sz="2200"/>
              <a:t>layer due</a:t>
            </a:r>
            <a:r>
              <a:rPr lang="en-US" sz="2200"/>
              <a:t> </a:t>
            </a:r>
            <a:r>
              <a:rPr lang="el-GR" sz="2200"/>
              <a:t>to interlayer exchange coupling between ferromagnetic and spacer layer of </a:t>
            </a:r>
            <a:r>
              <a:rPr lang="en-US" sz="2200"/>
              <a:t>synthetic a</a:t>
            </a:r>
            <a:r>
              <a:rPr lang="el-GR" sz="2200"/>
              <a:t>ntiferromagnetic.</a:t>
            </a:r>
          </a:p>
        </p:txBody>
      </p:sp>
      <p:graphicFrame>
        <p:nvGraphicFramePr>
          <p:cNvPr id="66564" name="Object 4"/>
          <p:cNvGraphicFramePr>
            <a:graphicFrameLocks noGrp="1" noChangeAspect="1"/>
          </p:cNvGraphicFramePr>
          <p:nvPr>
            <p:ph idx="1"/>
          </p:nvPr>
        </p:nvGraphicFramePr>
        <p:xfrm>
          <a:off x="1547813" y="1484313"/>
          <a:ext cx="5951537" cy="3886200"/>
        </p:xfrm>
        <a:graphic>
          <a:graphicData uri="http://schemas.openxmlformats.org/presentationml/2006/ole">
            <mc:AlternateContent xmlns:mc="http://schemas.openxmlformats.org/markup-compatibility/2006">
              <mc:Choice xmlns:v="urn:schemas-microsoft-com:vml" Requires="v">
                <p:oleObj spid="_x0000_s103427" name="Εικόνα bitmap" r:id="rId3" imgW="7571429" imgH="4944165" progId="PBrush">
                  <p:embed/>
                </p:oleObj>
              </mc:Choice>
              <mc:Fallback>
                <p:oleObj name="Εικόνα bitmap" r:id="rId3" imgW="7571429" imgH="4944165"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84313"/>
                        <a:ext cx="595153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latin typeface="Garamond" pitchFamily="18" charset="0"/>
              </a:rPr>
              <a:t>MRAM: Reading process</a:t>
            </a:r>
            <a:endParaRPr lang="el-GR" smtClean="0">
              <a:latin typeface="Garamond" pitchFamily="18" charset="0"/>
            </a:endParaRPr>
          </a:p>
        </p:txBody>
      </p:sp>
      <p:pic>
        <p:nvPicPr>
          <p:cNvPr id="67587" name="Picture 3" descr="mram-read.jpg (495×369)"/>
          <p:cNvPicPr>
            <a:picLocks noGrp="1" noChangeAspect="1" noChangeArrowheads="1"/>
          </p:cNvPicPr>
          <p:nvPr>
            <p:ph idx="1"/>
          </p:nvPr>
        </p:nvPicPr>
        <p:blipFill>
          <a:blip r:embed="rId2"/>
          <a:srcRect/>
          <a:stretch>
            <a:fillRect/>
          </a:stretch>
        </p:blipFill>
        <p:spPr>
          <a:xfrm>
            <a:off x="395289" y="2060577"/>
            <a:ext cx="4714875" cy="3514725"/>
          </a:xfrm>
          <a:noFill/>
          <a:ln/>
        </p:spPr>
      </p:pic>
      <p:sp>
        <p:nvSpPr>
          <p:cNvPr id="67588" name="Text Box 4"/>
          <p:cNvSpPr txBox="1">
            <a:spLocks noChangeArrowheads="1"/>
          </p:cNvSpPr>
          <p:nvPr/>
        </p:nvSpPr>
        <p:spPr bwMode="auto">
          <a:xfrm>
            <a:off x="5292726" y="2420939"/>
            <a:ext cx="3527425" cy="3046988"/>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pPr>
            <a:r>
              <a:rPr lang="en-US" sz="2400"/>
              <a:t> Transistor is “ON”</a:t>
            </a:r>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Measuring of electrical resistance of a small sense current from a supply line through the cell to the ground.</a:t>
            </a:r>
          </a:p>
          <a:p>
            <a:pPr eaLnBrk="1" hangingPunct="1">
              <a:lnSpc>
                <a:spcPct val="100000"/>
              </a:lnSpc>
              <a:spcBef>
                <a:spcPct val="0"/>
              </a:spcBef>
              <a:buClrTx/>
              <a:buSzTx/>
            </a:pPr>
            <a:endParaRPr lang="el-GR"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latin typeface="Garamond" pitchFamily="18" charset="0"/>
              </a:rPr>
              <a:t>MRAM: Writing process</a:t>
            </a:r>
            <a:endParaRPr lang="el-GR" smtClean="0">
              <a:latin typeface="Garamond" pitchFamily="18" charset="0"/>
            </a:endParaRPr>
          </a:p>
        </p:txBody>
      </p:sp>
      <p:pic>
        <p:nvPicPr>
          <p:cNvPr id="68611" name="Picture 3" descr="mram-write"/>
          <p:cNvPicPr>
            <a:picLocks noGrp="1" noChangeAspect="1" noChangeArrowheads="1"/>
          </p:cNvPicPr>
          <p:nvPr>
            <p:ph idx="1"/>
          </p:nvPr>
        </p:nvPicPr>
        <p:blipFill>
          <a:blip r:embed="rId2"/>
          <a:srcRect/>
          <a:stretch>
            <a:fillRect/>
          </a:stretch>
        </p:blipFill>
        <p:spPr>
          <a:xfrm>
            <a:off x="395289" y="2276475"/>
            <a:ext cx="5019675" cy="3028950"/>
          </a:xfrm>
          <a:noFill/>
          <a:ln/>
        </p:spPr>
      </p:pic>
      <p:sp>
        <p:nvSpPr>
          <p:cNvPr id="68612" name="Text Box 4"/>
          <p:cNvSpPr txBox="1">
            <a:spLocks noChangeArrowheads="1"/>
          </p:cNvSpPr>
          <p:nvPr/>
        </p:nvSpPr>
        <p:spPr bwMode="auto">
          <a:xfrm>
            <a:off x="5364164" y="2349501"/>
            <a:ext cx="3189287" cy="3416320"/>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pPr>
            <a:r>
              <a:rPr lang="en-US" sz="2400"/>
              <a:t> Transistor is “OFF”</a:t>
            </a:r>
            <a:r>
              <a:rPr lang="el-GR" sz="2400"/>
              <a:t> </a:t>
            </a:r>
            <a:endParaRPr lang="en-US" sz="2400"/>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a:t>
            </a:r>
            <a:r>
              <a:rPr lang="el-GR" sz="2400"/>
              <a:t>When current is passed through </a:t>
            </a:r>
            <a:r>
              <a:rPr lang="en-US" sz="2400"/>
              <a:t>the write lines</a:t>
            </a:r>
            <a:r>
              <a:rPr lang="el-GR" sz="2400"/>
              <a:t>, an </a:t>
            </a:r>
            <a:r>
              <a:rPr lang="en-US" sz="2400"/>
              <a:t>induced magnetic field</a:t>
            </a:r>
            <a:r>
              <a:rPr lang="el-GR" sz="2400"/>
              <a:t> is created at the junction, which </a:t>
            </a:r>
            <a:r>
              <a:rPr lang="en-US" sz="2400"/>
              <a:t>alters the polarity of the free layer</a:t>
            </a:r>
            <a:r>
              <a:rPr lang="el-GR" sz="2400"/>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latin typeface="Garamond" pitchFamily="18" charset="0"/>
              </a:rPr>
              <a:t>MRAM: Writing process</a:t>
            </a:r>
            <a:endParaRPr lang="el-GR" smtClean="0">
              <a:latin typeface="Garamond" pitchFamily="18" charset="0"/>
            </a:endParaRPr>
          </a:p>
        </p:txBody>
      </p:sp>
      <p:pic>
        <p:nvPicPr>
          <p:cNvPr id="69635" name="Picture 3"/>
          <p:cNvPicPr>
            <a:picLocks noGrp="1" noChangeAspect="1" noChangeArrowheads="1"/>
          </p:cNvPicPr>
          <p:nvPr>
            <p:ph idx="1"/>
          </p:nvPr>
        </p:nvPicPr>
        <p:blipFill>
          <a:blip r:embed="rId2"/>
          <a:srcRect/>
          <a:stretch>
            <a:fillRect/>
          </a:stretch>
        </p:blipFill>
        <p:spPr>
          <a:xfrm>
            <a:off x="611188" y="1844675"/>
            <a:ext cx="4348162" cy="3886200"/>
          </a:xfrm>
          <a:noFill/>
          <a:ln/>
        </p:spPr>
      </p:pic>
      <p:sp>
        <p:nvSpPr>
          <p:cNvPr id="69636" name="Text Box 4"/>
          <p:cNvSpPr txBox="1">
            <a:spLocks noChangeArrowheads="1"/>
          </p:cNvSpPr>
          <p:nvPr/>
        </p:nvSpPr>
        <p:spPr bwMode="auto">
          <a:xfrm>
            <a:off x="5292725" y="2133600"/>
            <a:ext cx="3455988" cy="3416320"/>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pPr>
            <a:r>
              <a:rPr lang="en-US" sz="2400"/>
              <a:t> In order to change the polarity of the free layer, both fields are necessary.</a:t>
            </a:r>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a:t>
            </a:r>
            <a:r>
              <a:rPr lang="el-GR" sz="2400"/>
              <a:t>Only the bit in</a:t>
            </a:r>
            <a:r>
              <a:rPr lang="en-US" sz="2400"/>
              <a:t> </a:t>
            </a:r>
            <a:r>
              <a:rPr lang="el-GR" sz="2400"/>
              <a:t>which </a:t>
            </a:r>
            <a:r>
              <a:rPr lang="en-US" sz="2400"/>
              <a:t>c</a:t>
            </a:r>
            <a:r>
              <a:rPr lang="el-GR" sz="2400"/>
              <a:t>urrent is applied in both hard and easy axis will be written</a:t>
            </a:r>
            <a:r>
              <a:rPr lang="en-US" sz="2400"/>
              <a:t>.</a:t>
            </a:r>
            <a:r>
              <a:rPr lang="el-GR" sz="2400"/>
              <a:t> </a:t>
            </a:r>
            <a:r>
              <a:rPr lang="en-US" sz="2400"/>
              <a:t>The </a:t>
            </a:r>
            <a:r>
              <a:rPr lang="el-GR" sz="2400"/>
              <a:t>other bits will remain half</a:t>
            </a:r>
            <a:r>
              <a:rPr lang="en-US" sz="2400"/>
              <a:t>-</a:t>
            </a:r>
            <a:r>
              <a:rPr lang="el-GR" sz="2400"/>
              <a:t>select.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92369" y="0"/>
            <a:ext cx="8159262" cy="6555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6"/>
          <p:cNvSpPr>
            <a:spLocks noGrp="1"/>
          </p:cNvSpPr>
          <p:nvPr>
            <p:ph type="title"/>
          </p:nvPr>
        </p:nvSpPr>
        <p:spPr/>
        <p:txBody>
          <a:bodyPr/>
          <a:lstStyle/>
          <a:p>
            <a:pPr eaLnBrk="1" hangingPunct="1"/>
            <a:r>
              <a:rPr lang="en-US" smtClean="0">
                <a:latin typeface="Garamond" pitchFamily="18" charset="0"/>
              </a:rPr>
              <a:t>MRAM: Characteristics</a:t>
            </a:r>
            <a:endParaRPr lang="el-GR" smtClean="0"/>
          </a:p>
        </p:txBody>
      </p:sp>
      <p:pic>
        <p:nvPicPr>
          <p:cNvPr id="10243" name="Picture 14" descr="mram_spintronics"/>
          <p:cNvPicPr>
            <a:picLocks noChangeAspect="1" noChangeArrowheads="1"/>
          </p:cNvPicPr>
          <p:nvPr/>
        </p:nvPicPr>
        <p:blipFill>
          <a:blip r:embed="rId2"/>
          <a:srcRect/>
          <a:stretch>
            <a:fillRect/>
          </a:stretch>
        </p:blipFill>
        <p:spPr bwMode="auto">
          <a:xfrm>
            <a:off x="684213" y="2133600"/>
            <a:ext cx="4038600" cy="2800350"/>
          </a:xfrm>
          <a:prstGeom prst="rect">
            <a:avLst/>
          </a:prstGeom>
          <a:noFill/>
          <a:ln w="9525">
            <a:noFill/>
            <a:miter lim="800000"/>
            <a:headEnd/>
            <a:tailEnd/>
          </a:ln>
        </p:spPr>
      </p:pic>
      <p:sp>
        <p:nvSpPr>
          <p:cNvPr id="10244" name="TextBox 8"/>
          <p:cNvSpPr txBox="1">
            <a:spLocks noChangeArrowheads="1"/>
          </p:cNvSpPr>
          <p:nvPr/>
        </p:nvSpPr>
        <p:spPr bwMode="auto">
          <a:xfrm>
            <a:off x="5148264" y="2276475"/>
            <a:ext cx="3357562" cy="3046988"/>
          </a:xfrm>
          <a:prstGeom prst="rect">
            <a:avLst/>
          </a:prstGeom>
          <a:noFill/>
          <a:ln w="9525">
            <a:noFill/>
            <a:miter lim="800000"/>
            <a:headEnd/>
            <a:tailEnd/>
          </a:ln>
        </p:spPr>
        <p:txBody>
          <a:bodyPr>
            <a:spAutoFit/>
          </a:bodyPr>
          <a:lstStyle/>
          <a:p>
            <a:pPr eaLnBrk="1" hangingPunct="1">
              <a:lnSpc>
                <a:spcPct val="100000"/>
              </a:lnSpc>
              <a:spcBef>
                <a:spcPct val="0"/>
              </a:spcBef>
              <a:buClrTx/>
              <a:buSzTx/>
              <a:buFont typeface="Arial" pitchFamily="34" charset="0"/>
              <a:buChar char="•"/>
            </a:pPr>
            <a:r>
              <a:rPr lang="en-US" sz="2400"/>
              <a:t> Non-volatility</a:t>
            </a:r>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itchFamily="34" charset="0"/>
              <a:buChar char="•"/>
            </a:pPr>
            <a:r>
              <a:rPr lang="en-US" sz="2400"/>
              <a:t> Infinite endurance</a:t>
            </a:r>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itchFamily="34" charset="0"/>
              <a:buChar char="•"/>
            </a:pPr>
            <a:r>
              <a:rPr lang="en-US" sz="2400"/>
              <a:t> High speed performance</a:t>
            </a:r>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itchFamily="34" charset="0"/>
              <a:buChar char="•"/>
            </a:pPr>
            <a:r>
              <a:rPr lang="en-US" sz="2400"/>
              <a:t> Low cost</a:t>
            </a:r>
            <a:endParaRPr lang="el-GR"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latin typeface="Garamond" pitchFamily="18" charset="0"/>
              </a:rPr>
              <a:t>Future MRAM Improvements</a:t>
            </a:r>
            <a:endParaRPr lang="el-GR" smtClean="0"/>
          </a:p>
        </p:txBody>
      </p:sp>
      <p:sp>
        <p:nvSpPr>
          <p:cNvPr id="16387" name="TextBox 4"/>
          <p:cNvSpPr txBox="1">
            <a:spLocks noChangeArrowheads="1"/>
          </p:cNvSpPr>
          <p:nvPr/>
        </p:nvSpPr>
        <p:spPr bwMode="auto">
          <a:xfrm>
            <a:off x="5219700" y="1844675"/>
            <a:ext cx="3924300" cy="3416320"/>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2400" b="1" u="sng"/>
              <a:t>Thermal Assisted Switching</a:t>
            </a:r>
          </a:p>
          <a:p>
            <a:pPr eaLnBrk="1" hangingPunct="1">
              <a:lnSpc>
                <a:spcPct val="100000"/>
              </a:lnSpc>
              <a:spcBef>
                <a:spcPct val="0"/>
              </a:spcBef>
              <a:buClrTx/>
              <a:buSzTx/>
              <a:buFontTx/>
              <a:buNone/>
            </a:pPr>
            <a:endParaRPr lang="en-US" sz="2400" b="1" u="sng"/>
          </a:p>
          <a:p>
            <a:pPr eaLnBrk="1" hangingPunct="1">
              <a:lnSpc>
                <a:spcPct val="100000"/>
              </a:lnSpc>
              <a:spcBef>
                <a:spcPct val="0"/>
              </a:spcBef>
              <a:buClrTx/>
              <a:buSzTx/>
              <a:buFont typeface="Arial" pitchFamily="34" charset="0"/>
              <a:buChar char="•"/>
            </a:pPr>
            <a:r>
              <a:rPr lang="en-US" sz="2400"/>
              <a:t> Solves the first-generation selectivity and stability problems</a:t>
            </a:r>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itchFamily="34" charset="0"/>
              <a:buChar char="•"/>
            </a:pPr>
            <a:r>
              <a:rPr lang="en-US" sz="2400"/>
              <a:t> Cost-effective and scalable memory technology to at least the 32nm node </a:t>
            </a:r>
            <a:endParaRPr lang="el-GR" sz="2400"/>
          </a:p>
        </p:txBody>
      </p:sp>
      <p:pic>
        <p:nvPicPr>
          <p:cNvPr id="16388" name="Picture 2"/>
          <p:cNvPicPr>
            <a:picLocks noChangeAspect="1" noChangeArrowheads="1"/>
          </p:cNvPicPr>
          <p:nvPr/>
        </p:nvPicPr>
        <p:blipFill>
          <a:blip r:embed="rId2"/>
          <a:srcRect/>
          <a:stretch>
            <a:fillRect/>
          </a:stretch>
        </p:blipFill>
        <p:spPr bwMode="auto">
          <a:xfrm>
            <a:off x="0" y="1643063"/>
            <a:ext cx="5214938" cy="4529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latin typeface="Garamond" pitchFamily="18" charset="0"/>
              </a:rPr>
              <a:t>Future MRAM Improvements</a:t>
            </a:r>
            <a:endParaRPr lang="el-GR" smtClean="0"/>
          </a:p>
        </p:txBody>
      </p:sp>
      <p:sp>
        <p:nvSpPr>
          <p:cNvPr id="17411" name="TextBox 4"/>
          <p:cNvSpPr txBox="1">
            <a:spLocks noChangeArrowheads="1"/>
          </p:cNvSpPr>
          <p:nvPr/>
        </p:nvSpPr>
        <p:spPr bwMode="auto">
          <a:xfrm>
            <a:off x="5219701" y="1844675"/>
            <a:ext cx="3714750" cy="4154984"/>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2400" b="1" u="sng"/>
              <a:t>Spin Torque Transfer</a:t>
            </a:r>
          </a:p>
          <a:p>
            <a:pPr eaLnBrk="1" hangingPunct="1">
              <a:lnSpc>
                <a:spcPct val="100000"/>
              </a:lnSpc>
              <a:spcBef>
                <a:spcPct val="0"/>
              </a:spcBef>
              <a:buClrTx/>
              <a:buSzTx/>
              <a:buFontTx/>
              <a:buNone/>
            </a:pPr>
            <a:endParaRPr lang="en-US" sz="2400" u="sng"/>
          </a:p>
          <a:p>
            <a:pPr eaLnBrk="1" hangingPunct="1">
              <a:lnSpc>
                <a:spcPct val="100000"/>
              </a:lnSpc>
              <a:spcBef>
                <a:spcPct val="0"/>
              </a:spcBef>
              <a:buClrTx/>
              <a:buSzTx/>
              <a:buFont typeface="Arial" pitchFamily="34" charset="0"/>
              <a:buChar char="•"/>
            </a:pPr>
            <a:r>
              <a:rPr lang="en-US" sz="2400"/>
              <a:t> No applied magnetic field</a:t>
            </a:r>
          </a:p>
          <a:p>
            <a:pPr eaLnBrk="1" hangingPunct="1">
              <a:lnSpc>
                <a:spcPct val="100000"/>
              </a:lnSpc>
              <a:spcBef>
                <a:spcPct val="0"/>
              </a:spcBef>
              <a:buClrTx/>
              <a:buSzTx/>
              <a:buFont typeface="Arial" pitchFamily="34" charset="0"/>
              <a:buChar char="•"/>
            </a:pPr>
            <a:r>
              <a:rPr lang="en-US" sz="2400"/>
              <a:t> Utilizes heavily spin polarized current</a:t>
            </a:r>
          </a:p>
          <a:p>
            <a:pPr eaLnBrk="1" hangingPunct="1">
              <a:lnSpc>
                <a:spcPct val="100000"/>
              </a:lnSpc>
              <a:spcBef>
                <a:spcPct val="0"/>
              </a:spcBef>
              <a:buClrTx/>
              <a:buSzTx/>
              <a:buFont typeface="Arial" pitchFamily="34" charset="0"/>
              <a:buChar char="•"/>
            </a:pPr>
            <a:r>
              <a:rPr lang="en-US" sz="2400"/>
              <a:t> The magnetization of nano-elements is flipped back and forth </a:t>
            </a:r>
          </a:p>
          <a:p>
            <a:pPr eaLnBrk="1" hangingPunct="1">
              <a:lnSpc>
                <a:spcPct val="100000"/>
              </a:lnSpc>
              <a:spcBef>
                <a:spcPct val="0"/>
              </a:spcBef>
              <a:buClrTx/>
              <a:buSzTx/>
              <a:buFont typeface="Arial" pitchFamily="34" charset="0"/>
              <a:buChar char="•"/>
            </a:pPr>
            <a:r>
              <a:rPr lang="en-US" sz="2400"/>
              <a:t> Still has challenges in basic physics and materials to overcome </a:t>
            </a:r>
            <a:endParaRPr lang="el-GR" sz="2400"/>
          </a:p>
        </p:txBody>
      </p:sp>
      <p:pic>
        <p:nvPicPr>
          <p:cNvPr id="17412" name="Picture 2"/>
          <p:cNvPicPr>
            <a:picLocks noChangeAspect="1" noChangeArrowheads="1"/>
          </p:cNvPicPr>
          <p:nvPr/>
        </p:nvPicPr>
        <p:blipFill>
          <a:blip r:embed="rId2"/>
          <a:srcRect/>
          <a:stretch>
            <a:fillRect/>
          </a:stretch>
        </p:blipFill>
        <p:spPr bwMode="auto">
          <a:xfrm>
            <a:off x="142876" y="1643065"/>
            <a:ext cx="4873625" cy="442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304800"/>
            <a:ext cx="7772400" cy="1143000"/>
          </a:xfrm>
        </p:spPr>
        <p:txBody>
          <a:bodyPr/>
          <a:lstStyle/>
          <a:p>
            <a:pPr eaLnBrk="1" hangingPunct="1"/>
            <a:r>
              <a:rPr lang="en-US" dirty="0" smtClean="0">
                <a:latin typeface="Garamond" pitchFamily="18" charset="0"/>
              </a:rPr>
              <a:t>MRAM Status</a:t>
            </a:r>
            <a:endParaRPr lang="el-GR" dirty="0" smtClean="0"/>
          </a:p>
        </p:txBody>
      </p:sp>
      <p:sp>
        <p:nvSpPr>
          <p:cNvPr id="18435" name="TextBox 4"/>
          <p:cNvSpPr txBox="1">
            <a:spLocks noChangeArrowheads="1"/>
          </p:cNvSpPr>
          <p:nvPr/>
        </p:nvSpPr>
        <p:spPr bwMode="auto">
          <a:xfrm>
            <a:off x="714376" y="595491"/>
            <a:ext cx="8215342" cy="5016758"/>
          </a:xfrm>
          <a:prstGeom prst="rect">
            <a:avLst/>
          </a:prstGeom>
          <a:noFill/>
          <a:ln w="9525">
            <a:noFill/>
            <a:miter lim="800000"/>
            <a:headEnd/>
            <a:tailEnd/>
          </a:ln>
        </p:spPr>
        <p:txBody>
          <a:bodyPr wrap="square">
            <a:spAutoFit/>
          </a:bodyPr>
          <a:lstStyle/>
          <a:p>
            <a:pPr eaLnBrk="1" hangingPunct="1">
              <a:lnSpc>
                <a:spcPct val="100000"/>
              </a:lnSpc>
              <a:spcBef>
                <a:spcPct val="0"/>
              </a:spcBef>
              <a:buClrTx/>
              <a:buSzTx/>
              <a:buFont typeface="Arial" pitchFamily="34" charset="0"/>
              <a:buChar char="•"/>
            </a:pPr>
            <a:r>
              <a:rPr lang="en-US" sz="2000" dirty="0">
                <a:latin typeface="+mj-lt"/>
              </a:rPr>
              <a:t> 2003 - A 128 </a:t>
            </a:r>
            <a:r>
              <a:rPr lang="en-US" sz="2000" dirty="0" err="1">
                <a:latin typeface="+mj-lt"/>
              </a:rPr>
              <a:t>kbit</a:t>
            </a:r>
            <a:r>
              <a:rPr lang="en-US" sz="2000" dirty="0">
                <a:latin typeface="+mj-lt"/>
              </a:rPr>
              <a:t> MRAM chip was introduced, manufactured with a 180 nm lithographic process</a:t>
            </a: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itchFamily="34" charset="0"/>
              <a:buChar char="•"/>
            </a:pPr>
            <a:r>
              <a:rPr lang="en-US" sz="2000" dirty="0">
                <a:latin typeface="+mj-lt"/>
              </a:rPr>
              <a:t> 2004 - Infineon unveiled a 16-Mbit prototype, manufactured with a 180 nm lithographic process</a:t>
            </a: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itchFamily="34" charset="0"/>
              <a:buChar char="•"/>
            </a:pPr>
            <a:r>
              <a:rPr lang="en-US" sz="2000" dirty="0">
                <a:latin typeface="+mj-lt"/>
              </a:rPr>
              <a:t>2005 - Sony announced the first lab-produced spin-torque-transfer MRAM</a:t>
            </a: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itchFamily="34" charset="0"/>
              <a:buChar char="•"/>
            </a:pPr>
            <a:r>
              <a:rPr lang="en-US" sz="2000" dirty="0">
                <a:latin typeface="+mj-lt"/>
              </a:rPr>
              <a:t> 2007 - Tohoku University and Hitachi developed a prototype 2 </a:t>
            </a:r>
            <a:r>
              <a:rPr lang="en-US" sz="2000" dirty="0" err="1">
                <a:latin typeface="+mj-lt"/>
              </a:rPr>
              <a:t>Mbit</a:t>
            </a:r>
            <a:r>
              <a:rPr lang="en-US" sz="2000" dirty="0">
                <a:latin typeface="+mj-lt"/>
              </a:rPr>
              <a:t> Non-Volatile RAM Chip employing spin-transfer torque switching</a:t>
            </a: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itchFamily="34" charset="0"/>
              <a:buChar char="•"/>
            </a:pPr>
            <a:r>
              <a:rPr lang="en-US" sz="2000" dirty="0">
                <a:latin typeface="+mj-lt"/>
              </a:rPr>
              <a:t> 2008 - Scientists in Germany have developed next-generation MRAM that is said to operate with write cycles under 1 ns.</a:t>
            </a: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itchFamily="34" charset="0"/>
              <a:buChar char="•"/>
            </a:pPr>
            <a:r>
              <a:rPr lang="en-US" sz="2000" dirty="0">
                <a:latin typeface="+mj-lt"/>
              </a:rPr>
              <a:t> 2009 - Hitachi and Tohoku University demonstrated a 32-Mbit spin-transfer torque RAM (SPRAM</a:t>
            </a:r>
            <a:r>
              <a:rPr lang="en-US" sz="2000" dirty="0" smtClean="0">
                <a:latin typeface="+mj-lt"/>
              </a:rPr>
              <a:t>)  and so on….</a:t>
            </a:r>
            <a:endParaRPr lang="el-GR" sz="2000" dirty="0">
              <a:latin typeface="+mj-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p:txBody>
          <a:bodyPr/>
          <a:lstStyle/>
          <a:p>
            <a:pPr eaLnBrk="1" hangingPunct="1"/>
            <a:r>
              <a:rPr lang="en-US" dirty="0" smtClean="0">
                <a:solidFill>
                  <a:srgbClr val="FF0000"/>
                </a:solidFill>
              </a:rPr>
              <a:t>SPINTRONICS THE SOLUTION</a:t>
            </a:r>
          </a:p>
        </p:txBody>
      </p:sp>
      <p:sp>
        <p:nvSpPr>
          <p:cNvPr id="10243" name="Rectangle 3"/>
          <p:cNvSpPr>
            <a:spLocks noGrp="1" noChangeArrowheads="1"/>
          </p:cNvSpPr>
          <p:nvPr>
            <p:ph type="body" idx="1"/>
          </p:nvPr>
        </p:nvSpPr>
        <p:spPr>
          <a:xfrm>
            <a:off x="838200" y="2362200"/>
            <a:ext cx="4419600" cy="4038600"/>
          </a:xfrm>
        </p:spPr>
        <p:txBody>
          <a:bodyPr>
            <a:normAutofit lnSpcReduction="10000"/>
          </a:bodyPr>
          <a:lstStyle/>
          <a:p>
            <a:pPr eaLnBrk="1" hangingPunct="1"/>
            <a:r>
              <a:rPr lang="en-US" sz="3200" dirty="0" smtClean="0"/>
              <a:t>Carrier spin used as two state device (     )</a:t>
            </a:r>
          </a:p>
          <a:p>
            <a:pPr eaLnBrk="1" hangingPunct="1"/>
            <a:r>
              <a:rPr lang="en-US" sz="3200" dirty="0" smtClean="0"/>
              <a:t>Able to integrate computing and memory into one device utilizing charge/spin.</a:t>
            </a:r>
          </a:p>
          <a:p>
            <a:pPr eaLnBrk="1" hangingPunct="1"/>
            <a:r>
              <a:rPr lang="en-US" sz="3200" dirty="0" smtClean="0"/>
              <a:t>GMR spin-valves </a:t>
            </a:r>
          </a:p>
          <a:p>
            <a:pPr eaLnBrk="1" hangingPunct="1"/>
            <a:endParaRPr lang="en-US" sz="3200" dirty="0" smtClean="0"/>
          </a:p>
        </p:txBody>
      </p:sp>
      <p:grpSp>
        <p:nvGrpSpPr>
          <p:cNvPr id="2" name="Group 6"/>
          <p:cNvGrpSpPr>
            <a:grpSpLocks/>
          </p:cNvGrpSpPr>
          <p:nvPr/>
        </p:nvGrpSpPr>
        <p:grpSpPr bwMode="auto">
          <a:xfrm>
            <a:off x="4286248" y="2928934"/>
            <a:ext cx="152400" cy="304800"/>
            <a:chOff x="4704" y="1584"/>
            <a:chExt cx="96" cy="192"/>
          </a:xfrm>
        </p:grpSpPr>
        <p:sp>
          <p:nvSpPr>
            <p:cNvPr id="10247" name="Line 4"/>
            <p:cNvSpPr>
              <a:spLocks noChangeShapeType="1"/>
            </p:cNvSpPr>
            <p:nvPr/>
          </p:nvSpPr>
          <p:spPr bwMode="auto">
            <a:xfrm flipV="1">
              <a:off x="4704" y="1584"/>
              <a:ext cx="0" cy="192"/>
            </a:xfrm>
            <a:prstGeom prst="line">
              <a:avLst/>
            </a:prstGeom>
            <a:noFill/>
            <a:ln w="9525">
              <a:solidFill>
                <a:schemeClr val="tx1"/>
              </a:solidFill>
              <a:round/>
              <a:headEnd/>
              <a:tailEnd type="triangle" w="med" len="med"/>
            </a:ln>
          </p:spPr>
          <p:txBody>
            <a:bodyPr/>
            <a:lstStyle/>
            <a:p>
              <a:endParaRPr lang="en-IN"/>
            </a:p>
          </p:txBody>
        </p:sp>
        <p:sp>
          <p:nvSpPr>
            <p:cNvPr id="10248" name="Line 5"/>
            <p:cNvSpPr>
              <a:spLocks noChangeShapeType="1"/>
            </p:cNvSpPr>
            <p:nvPr/>
          </p:nvSpPr>
          <p:spPr bwMode="auto">
            <a:xfrm>
              <a:off x="4800" y="1584"/>
              <a:ext cx="0" cy="192"/>
            </a:xfrm>
            <a:prstGeom prst="line">
              <a:avLst/>
            </a:prstGeom>
            <a:noFill/>
            <a:ln w="9525">
              <a:solidFill>
                <a:schemeClr val="tx1"/>
              </a:solidFill>
              <a:round/>
              <a:headEnd/>
              <a:tailEnd type="triangle" w="med" len="med"/>
            </a:ln>
          </p:spPr>
          <p:txBody>
            <a:bodyPr/>
            <a:lstStyle/>
            <a:p>
              <a:endParaRPr lang="en-IN"/>
            </a:p>
          </p:txBody>
        </p:sp>
      </p:grpSp>
      <p:pic>
        <p:nvPicPr>
          <p:cNvPr id="10245" name="Picture 8" descr="File:Spin-valve GMR.svg">
            <a:hlinkClick r:id="rId2"/>
          </p:cNvPr>
          <p:cNvPicPr>
            <a:picLocks noChangeAspect="1" noChangeArrowheads="1"/>
          </p:cNvPicPr>
          <p:nvPr/>
        </p:nvPicPr>
        <p:blipFill>
          <a:blip r:embed="rId3"/>
          <a:srcRect/>
          <a:stretch>
            <a:fillRect/>
          </a:stretch>
        </p:blipFill>
        <p:spPr bwMode="auto">
          <a:xfrm>
            <a:off x="5486400" y="2743202"/>
            <a:ext cx="3352800" cy="3019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2000" y="0"/>
            <a:ext cx="7772400" cy="1143000"/>
          </a:xfrm>
        </p:spPr>
        <p:txBody>
          <a:bodyPr/>
          <a:lstStyle/>
          <a:p>
            <a:pPr eaLnBrk="1" hangingPunct="1"/>
            <a:r>
              <a:rPr lang="en-US" altLang="zh-TW" sz="3600" dirty="0" smtClean="0">
                <a:solidFill>
                  <a:srgbClr val="FF0000"/>
                </a:solidFill>
                <a:latin typeface="Arial" pitchFamily="34" charset="0"/>
              </a:rPr>
              <a:t>Optical storage devices</a:t>
            </a:r>
          </a:p>
        </p:txBody>
      </p:sp>
      <p:sp>
        <p:nvSpPr>
          <p:cNvPr id="27651" name="Rectangle 3"/>
          <p:cNvSpPr>
            <a:spLocks noGrp="1" noChangeArrowheads="1"/>
          </p:cNvSpPr>
          <p:nvPr>
            <p:ph type="body" sz="half" idx="1"/>
          </p:nvPr>
        </p:nvSpPr>
        <p:spPr>
          <a:xfrm>
            <a:off x="457200" y="762000"/>
            <a:ext cx="7704137" cy="3816350"/>
          </a:xfrm>
        </p:spPr>
        <p:txBody>
          <a:bodyPr/>
          <a:lstStyle/>
          <a:p>
            <a:pPr eaLnBrk="1" hangingPunct="1">
              <a:lnSpc>
                <a:spcPct val="90000"/>
              </a:lnSpc>
            </a:pPr>
            <a:r>
              <a:rPr lang="en-US" altLang="zh-TW" sz="2400" dirty="0" smtClean="0">
                <a:solidFill>
                  <a:schemeClr val="accent2"/>
                </a:solidFill>
                <a:latin typeface="Arial" pitchFamily="34" charset="0"/>
              </a:rPr>
              <a:t>CD-ROM: compact disc ROM (</a:t>
            </a:r>
            <a:r>
              <a:rPr lang="en-US" altLang="zh-TW" sz="2400" b="1" dirty="0" smtClean="0">
                <a:solidFill>
                  <a:schemeClr val="accent2"/>
                </a:solidFill>
                <a:latin typeface="Arial" pitchFamily="34" charset="0"/>
              </a:rPr>
              <a:t>Read Only Memory)</a:t>
            </a:r>
            <a:endParaRPr lang="en-US" altLang="zh-TW" sz="2400" dirty="0" smtClean="0">
              <a:solidFill>
                <a:schemeClr val="accent2"/>
              </a:solidFill>
              <a:latin typeface="Arial" pitchFamily="34" charset="0"/>
            </a:endParaRPr>
          </a:p>
          <a:p>
            <a:pPr lvl="1" eaLnBrk="1" hangingPunct="1">
              <a:lnSpc>
                <a:spcPct val="90000"/>
              </a:lnSpc>
            </a:pPr>
            <a:r>
              <a:rPr lang="en-US" altLang="zh-TW" sz="2400" dirty="0" smtClean="0">
                <a:solidFill>
                  <a:schemeClr val="accent2"/>
                </a:solidFill>
                <a:latin typeface="Arial" pitchFamily="34" charset="0"/>
              </a:rPr>
              <a:t>Capacity: 650MB</a:t>
            </a:r>
          </a:p>
          <a:p>
            <a:pPr eaLnBrk="1" hangingPunct="1">
              <a:lnSpc>
                <a:spcPct val="90000"/>
              </a:lnSpc>
            </a:pPr>
            <a:r>
              <a:rPr lang="en-US" altLang="zh-TW" sz="2400" dirty="0" smtClean="0">
                <a:solidFill>
                  <a:schemeClr val="accent2"/>
                </a:solidFill>
                <a:latin typeface="Arial" pitchFamily="34" charset="0"/>
              </a:rPr>
              <a:t>CD-R: compact disc recordable</a:t>
            </a:r>
          </a:p>
          <a:p>
            <a:pPr eaLnBrk="1" hangingPunct="1">
              <a:lnSpc>
                <a:spcPct val="90000"/>
              </a:lnSpc>
            </a:pPr>
            <a:r>
              <a:rPr lang="en-US" altLang="zh-TW" sz="2400" dirty="0" smtClean="0">
                <a:solidFill>
                  <a:schemeClr val="accent2"/>
                </a:solidFill>
                <a:latin typeface="Arial" pitchFamily="34" charset="0"/>
              </a:rPr>
              <a:t>CD-RW: compact disc rewritable</a:t>
            </a:r>
          </a:p>
          <a:p>
            <a:pPr eaLnBrk="1" hangingPunct="1">
              <a:lnSpc>
                <a:spcPct val="90000"/>
              </a:lnSpc>
            </a:pPr>
            <a:r>
              <a:rPr lang="en-US" altLang="zh-TW" sz="2400" dirty="0" smtClean="0">
                <a:solidFill>
                  <a:schemeClr val="accent2"/>
                </a:solidFill>
                <a:latin typeface="Arial" pitchFamily="34" charset="0"/>
              </a:rPr>
              <a:t>DVD: digital versatile disc </a:t>
            </a:r>
          </a:p>
          <a:p>
            <a:pPr lvl="1" eaLnBrk="1" hangingPunct="1">
              <a:lnSpc>
                <a:spcPct val="90000"/>
              </a:lnSpc>
            </a:pPr>
            <a:r>
              <a:rPr lang="en-US" altLang="zh-TW" sz="2400" dirty="0" smtClean="0">
                <a:solidFill>
                  <a:schemeClr val="accent2"/>
                </a:solidFill>
                <a:latin typeface="Arial" pitchFamily="34" charset="0"/>
              </a:rPr>
              <a:t>Capacity: 4.7GB – 17GB</a:t>
            </a:r>
          </a:p>
          <a:p>
            <a:pPr eaLnBrk="1" hangingPunct="1">
              <a:lnSpc>
                <a:spcPct val="90000"/>
              </a:lnSpc>
            </a:pPr>
            <a:r>
              <a:rPr lang="en-CA" altLang="zh-TW" sz="2400" dirty="0" smtClean="0">
                <a:solidFill>
                  <a:schemeClr val="accent2"/>
                </a:solidFill>
                <a:latin typeface="Arial" pitchFamily="34" charset="0"/>
              </a:rPr>
              <a:t>DVD-R</a:t>
            </a:r>
          </a:p>
          <a:p>
            <a:pPr eaLnBrk="1" hangingPunct="1">
              <a:lnSpc>
                <a:spcPct val="90000"/>
              </a:lnSpc>
            </a:pPr>
            <a:r>
              <a:rPr lang="en-CA" altLang="zh-TW" sz="2400" dirty="0" smtClean="0">
                <a:solidFill>
                  <a:schemeClr val="accent2"/>
                </a:solidFill>
                <a:latin typeface="Arial" pitchFamily="34" charset="0"/>
              </a:rPr>
              <a:t>DVD-RW</a:t>
            </a:r>
            <a:endParaRPr lang="en-US" altLang="zh-TW" sz="2400" dirty="0" smtClean="0">
              <a:solidFill>
                <a:schemeClr val="accent2"/>
              </a:solidFill>
              <a:latin typeface="Arial" pitchFamily="34" charset="0"/>
            </a:endParaRPr>
          </a:p>
        </p:txBody>
      </p:sp>
      <p:sp>
        <p:nvSpPr>
          <p:cNvPr id="6" name="Rectangle 3"/>
          <p:cNvSpPr>
            <a:spLocks noChangeArrowheads="1"/>
          </p:cNvSpPr>
          <p:nvPr/>
        </p:nvSpPr>
        <p:spPr bwMode="auto">
          <a:xfrm>
            <a:off x="-685800" y="4114800"/>
            <a:ext cx="9144000" cy="4216490"/>
          </a:xfrm>
          <a:prstGeom prst="rect">
            <a:avLst/>
          </a:prstGeom>
          <a:noFill/>
          <a:ln w="9525">
            <a:noFill/>
            <a:miter lim="800000"/>
            <a:headEnd/>
            <a:tailEnd/>
          </a:ln>
        </p:spPr>
        <p:txBody>
          <a:bodyPr wrap="square" lIns="0" tIns="76176" rIns="0" bIns="76176">
            <a:spAutoFit/>
          </a:bodyPr>
          <a:lstStyle/>
          <a:p>
            <a:pPr marL="1379538" indent="-407988" algn="l" defTabSz="169863" eaLnBrk="0" hangingPunct="0">
              <a:buFontTx/>
              <a:buChar char="•"/>
            </a:pPr>
            <a:r>
              <a:rPr lang="en-US" altLang="zh-TW" b="1" dirty="0">
                <a:cs typeface="Times New Roman" pitchFamily="18" charset="0"/>
              </a:rPr>
              <a:t>An optical disk is a high-capacity storage 	medium.  An optical drive uses reflected light to read data.</a:t>
            </a:r>
          </a:p>
          <a:p>
            <a:pPr marL="1379538" indent="-407988" algn="l" defTabSz="169863" eaLnBrk="0" hangingPunct="0">
              <a:buFontTx/>
              <a:buChar char="•"/>
            </a:pPr>
            <a:endParaRPr lang="en-US" altLang="zh-TW" b="1" dirty="0">
              <a:cs typeface="Times New Roman" pitchFamily="18" charset="0"/>
            </a:endParaRPr>
          </a:p>
          <a:p>
            <a:pPr marL="1379538" indent="-407988" algn="l" defTabSz="169863" eaLnBrk="0" hangingPunct="0">
              <a:buFontTx/>
              <a:buChar char="•"/>
            </a:pPr>
            <a:r>
              <a:rPr lang="en-US" altLang="zh-TW" b="1" dirty="0">
                <a:cs typeface="Times New Roman" pitchFamily="18" charset="0"/>
              </a:rPr>
              <a:t>To store data, the disk's metal surface is covered with tiny dents (pits) and flat spots (lands), which cause light to be reflected differently.</a:t>
            </a:r>
          </a:p>
          <a:p>
            <a:pPr marL="1379538" indent="-407988" algn="l" defTabSz="169863" eaLnBrk="0" hangingPunct="0">
              <a:buFontTx/>
              <a:buChar char="•"/>
            </a:pPr>
            <a:endParaRPr lang="en-US" altLang="zh-TW" b="1" dirty="0">
              <a:cs typeface="Times New Roman" pitchFamily="18" charset="0"/>
            </a:endParaRPr>
          </a:p>
          <a:p>
            <a:pPr marL="1379538" indent="-407988" algn="l" defTabSz="169863" eaLnBrk="0" hangingPunct="0">
              <a:buFontTx/>
              <a:buChar char="•"/>
            </a:pPr>
            <a:r>
              <a:rPr lang="en-US" altLang="zh-TW" b="1" dirty="0">
                <a:cs typeface="Times New Roman" pitchFamily="18" charset="0"/>
              </a:rPr>
              <a:t>When an optical drive shines light into a pit, the light cannot be reflected back.  This represents a bit value of 0 (off).  A land reflects light back to its source, representing a bit value of 1 (on).</a:t>
            </a:r>
            <a:r>
              <a:rPr lang="en-US" altLang="zh-TW" b="1" dirty="0"/>
              <a:t> </a:t>
            </a:r>
            <a:endParaRPr lang="en-US" altLang="zh-TW" b="1" dirty="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laser"/>
          <p:cNvPicPr>
            <a:picLocks noChangeAspect="1" noChangeArrowheads="1"/>
          </p:cNvPicPr>
          <p:nvPr/>
        </p:nvPicPr>
        <p:blipFill>
          <a:blip r:embed="rId2"/>
          <a:srcRect r="50450" b="17346"/>
          <a:stretch>
            <a:fillRect/>
          </a:stretch>
        </p:blipFill>
        <p:spPr bwMode="auto">
          <a:xfrm>
            <a:off x="304800" y="796927"/>
            <a:ext cx="4191000" cy="5299075"/>
          </a:xfrm>
          <a:prstGeom prst="rect">
            <a:avLst/>
          </a:prstGeom>
          <a:noFill/>
          <a:ln w="9525">
            <a:noFill/>
            <a:miter lim="800000"/>
            <a:headEnd/>
            <a:tailEnd/>
          </a:ln>
        </p:spPr>
      </p:pic>
      <p:pic>
        <p:nvPicPr>
          <p:cNvPr id="6147" name="Picture 3" descr="laser"/>
          <p:cNvPicPr>
            <a:picLocks noChangeAspect="1" noChangeArrowheads="1"/>
          </p:cNvPicPr>
          <p:nvPr/>
        </p:nvPicPr>
        <p:blipFill>
          <a:blip r:embed="rId2"/>
          <a:srcRect l="49550" b="17346"/>
          <a:stretch>
            <a:fillRect/>
          </a:stretch>
        </p:blipFill>
        <p:spPr bwMode="auto">
          <a:xfrm>
            <a:off x="4495800" y="796927"/>
            <a:ext cx="4267200" cy="5299075"/>
          </a:xfrm>
          <a:prstGeom prst="rect">
            <a:avLst/>
          </a:prstGeom>
          <a:noFill/>
          <a:ln w="9525">
            <a:noFill/>
            <a:miter lim="800000"/>
            <a:headEnd/>
            <a:tailEnd/>
          </a:ln>
        </p:spPr>
      </p:pic>
      <p:sp>
        <p:nvSpPr>
          <p:cNvPr id="6148" name="AutoShape 4"/>
          <p:cNvSpPr>
            <a:spLocks noChangeArrowheads="1"/>
          </p:cNvSpPr>
          <p:nvPr/>
        </p:nvSpPr>
        <p:spPr bwMode="auto">
          <a:xfrm>
            <a:off x="381000" y="3505200"/>
            <a:ext cx="685800" cy="381000"/>
          </a:xfrm>
          <a:prstGeom prst="leftArrow">
            <a:avLst>
              <a:gd name="adj1" fmla="val 50000"/>
              <a:gd name="adj2" fmla="val 45000"/>
            </a:avLst>
          </a:prstGeom>
          <a:solidFill>
            <a:srgbClr val="FF0000"/>
          </a:solidFill>
          <a:ln w="9525">
            <a:solidFill>
              <a:srgbClr val="FF0000"/>
            </a:solidFill>
            <a:miter lim="800000"/>
            <a:headEnd/>
            <a:tailEnd/>
          </a:ln>
        </p:spPr>
        <p:txBody>
          <a:bodyPr wrap="none" anchor="ctr"/>
          <a:lstStyle/>
          <a:p>
            <a:endParaRPr lang="en-IN"/>
          </a:p>
        </p:txBody>
      </p:sp>
      <p:sp>
        <p:nvSpPr>
          <p:cNvPr id="6149" name="Text Box 5"/>
          <p:cNvSpPr txBox="1">
            <a:spLocks noChangeArrowheads="1"/>
          </p:cNvSpPr>
          <p:nvPr/>
        </p:nvSpPr>
        <p:spPr bwMode="auto">
          <a:xfrm>
            <a:off x="103188" y="3467101"/>
            <a:ext cx="301686" cy="369332"/>
          </a:xfrm>
          <a:prstGeom prst="rect">
            <a:avLst/>
          </a:prstGeom>
          <a:noFill/>
          <a:ln w="9525">
            <a:noFill/>
            <a:miter lim="800000"/>
            <a:headEnd/>
            <a:tailEnd/>
          </a:ln>
        </p:spPr>
        <p:txBody>
          <a:bodyPr wrap="none">
            <a:spAutoFit/>
          </a:bodyPr>
          <a:lstStyle/>
          <a:p>
            <a:r>
              <a:rPr lang="zh-TW" altLang="en-US" b="1">
                <a:solidFill>
                  <a:srgbClr val="FF0000"/>
                </a:solidFill>
              </a:rPr>
              <a:t>1</a:t>
            </a:r>
          </a:p>
        </p:txBody>
      </p:sp>
      <p:sp>
        <p:nvSpPr>
          <p:cNvPr id="6150" name="AutoShape 6"/>
          <p:cNvSpPr>
            <a:spLocks noChangeArrowheads="1"/>
          </p:cNvSpPr>
          <p:nvPr/>
        </p:nvSpPr>
        <p:spPr bwMode="auto">
          <a:xfrm>
            <a:off x="3949700" y="3517900"/>
            <a:ext cx="609600" cy="381000"/>
          </a:xfrm>
          <a:prstGeom prst="leftArrow">
            <a:avLst>
              <a:gd name="adj1" fmla="val 50000"/>
              <a:gd name="adj2" fmla="val 40000"/>
            </a:avLst>
          </a:prstGeom>
          <a:solidFill>
            <a:schemeClr val="tx1"/>
          </a:solidFill>
          <a:ln w="9525">
            <a:solidFill>
              <a:schemeClr val="tx1"/>
            </a:solidFill>
            <a:miter lim="800000"/>
            <a:headEnd/>
            <a:tailEnd/>
          </a:ln>
        </p:spPr>
        <p:txBody>
          <a:bodyPr wrap="none" anchor="ctr"/>
          <a:lstStyle/>
          <a:p>
            <a:endParaRPr lang="en-IN"/>
          </a:p>
        </p:txBody>
      </p:sp>
      <p:sp>
        <p:nvSpPr>
          <p:cNvPr id="6151" name="Text Box 7"/>
          <p:cNvSpPr txBox="1">
            <a:spLocks noChangeArrowheads="1"/>
          </p:cNvSpPr>
          <p:nvPr/>
        </p:nvSpPr>
        <p:spPr bwMode="auto">
          <a:xfrm>
            <a:off x="3633788" y="3479801"/>
            <a:ext cx="301686" cy="369332"/>
          </a:xfrm>
          <a:prstGeom prst="rect">
            <a:avLst/>
          </a:prstGeom>
          <a:noFill/>
          <a:ln w="9525">
            <a:noFill/>
            <a:miter lim="800000"/>
            <a:headEnd/>
            <a:tailEnd/>
          </a:ln>
        </p:spPr>
        <p:txBody>
          <a:bodyPr wrap="none">
            <a:spAutoFit/>
          </a:bodyPr>
          <a:lstStyle/>
          <a:p>
            <a:r>
              <a:rPr lang="zh-TW" altLang="en-US" b="1">
                <a:solidFill>
                  <a:schemeClr val="tx1"/>
                </a:solidFill>
              </a:rPr>
              <a:t>0</a:t>
            </a:r>
          </a:p>
        </p:txBody>
      </p:sp>
    </p:spTree>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8313" y="188913"/>
            <a:ext cx="8229600" cy="1143000"/>
          </a:xfrm>
        </p:spPr>
        <p:txBody>
          <a:bodyPr>
            <a:normAutofit fontScale="90000"/>
          </a:bodyPr>
          <a:lstStyle/>
          <a:p>
            <a:pPr eaLnBrk="1" hangingPunct="1"/>
            <a:r>
              <a:rPr lang="en-US" altLang="en-US" sz="4000" smtClean="0">
                <a:solidFill>
                  <a:schemeClr val="accent2"/>
                </a:solidFill>
                <a:latin typeface="Arial" pitchFamily="34" charset="0"/>
              </a:rPr>
              <a:t/>
            </a:r>
            <a:br>
              <a:rPr lang="en-US" altLang="en-US" sz="4000" smtClean="0">
                <a:solidFill>
                  <a:schemeClr val="accent2"/>
                </a:solidFill>
                <a:latin typeface="Arial" pitchFamily="34" charset="0"/>
              </a:rPr>
            </a:br>
            <a:r>
              <a:rPr lang="en-US" altLang="en-US" sz="4000" b="1" smtClean="0">
                <a:solidFill>
                  <a:schemeClr val="accent2"/>
                </a:solidFill>
                <a:latin typeface="Arial" pitchFamily="34" charset="0"/>
              </a:rPr>
              <a:t>DVD (Digital Versatile Disk)</a:t>
            </a:r>
            <a:br>
              <a:rPr lang="en-US" altLang="en-US" sz="4000" b="1" smtClean="0">
                <a:solidFill>
                  <a:schemeClr val="accent2"/>
                </a:solidFill>
                <a:latin typeface="Arial" pitchFamily="34" charset="0"/>
              </a:rPr>
            </a:br>
            <a:endParaRPr lang="en-US" altLang="en-US" sz="4000" b="1" smtClean="0">
              <a:solidFill>
                <a:schemeClr val="accent2"/>
              </a:solidFill>
              <a:latin typeface="Arial" pitchFamily="34" charset="0"/>
            </a:endParaRPr>
          </a:p>
        </p:txBody>
      </p:sp>
      <p:sp>
        <p:nvSpPr>
          <p:cNvPr id="28675" name="Rectangle 3"/>
          <p:cNvSpPr>
            <a:spLocks noGrp="1" noChangeArrowheads="1"/>
          </p:cNvSpPr>
          <p:nvPr>
            <p:ph type="body" idx="1"/>
          </p:nvPr>
        </p:nvSpPr>
        <p:spPr>
          <a:xfrm>
            <a:off x="468313" y="1196976"/>
            <a:ext cx="8229600" cy="4525963"/>
          </a:xfrm>
        </p:spPr>
        <p:txBody>
          <a:bodyPr/>
          <a:lstStyle/>
          <a:p>
            <a:pPr lvl="1" eaLnBrk="1" hangingPunct="1"/>
            <a:r>
              <a:rPr lang="en-US" altLang="en-US" smtClean="0">
                <a:solidFill>
                  <a:schemeClr val="accent2"/>
                </a:solidFill>
                <a:latin typeface="Arial" pitchFamily="34" charset="0"/>
              </a:rPr>
              <a:t>Allows up to 17 gigabytes of storage (from 4.7 GB to 17 GB).</a:t>
            </a:r>
          </a:p>
          <a:p>
            <a:pPr lvl="1" eaLnBrk="1" hangingPunct="1"/>
            <a:r>
              <a:rPr lang="en-US" altLang="en-US" smtClean="0">
                <a:solidFill>
                  <a:schemeClr val="accent2"/>
                </a:solidFill>
                <a:latin typeface="Arial" pitchFamily="34" charset="0"/>
              </a:rPr>
              <a:t>Compatible with older CD-ROM technology.</a:t>
            </a:r>
          </a:p>
          <a:p>
            <a:pPr lvl="1" eaLnBrk="1" hangingPunct="1"/>
            <a:r>
              <a:rPr lang="en-US" altLang="en-US" smtClean="0">
                <a:solidFill>
                  <a:schemeClr val="accent2"/>
                </a:solidFill>
                <a:latin typeface="Arial" pitchFamily="34" charset="0"/>
              </a:rPr>
              <a:t>The four versions of the DVD:</a:t>
            </a:r>
          </a:p>
          <a:p>
            <a:pPr lvl="1" eaLnBrk="1" hangingPunct="1"/>
            <a:endParaRPr lang="en-US" altLang="en-US" smtClean="0">
              <a:solidFill>
                <a:schemeClr val="accent2"/>
              </a:solidFill>
              <a:latin typeface="Arial" pitchFamily="34" charset="0"/>
            </a:endParaRPr>
          </a:p>
        </p:txBody>
      </p:sp>
      <p:pic>
        <p:nvPicPr>
          <p:cNvPr id="28676" name="Picture 4"/>
          <p:cNvPicPr>
            <a:picLocks noChangeAspect="1" noChangeArrowheads="1"/>
          </p:cNvPicPr>
          <p:nvPr/>
        </p:nvPicPr>
        <p:blipFill>
          <a:blip r:embed="rId3"/>
          <a:srcRect/>
          <a:stretch>
            <a:fillRect/>
          </a:stretch>
        </p:blipFill>
        <p:spPr bwMode="auto">
          <a:xfrm>
            <a:off x="1476375" y="3860800"/>
            <a:ext cx="61595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4"/>
          <p:cNvSpPr txBox="1">
            <a:spLocks noChangeArrowheads="1"/>
          </p:cNvSpPr>
          <p:nvPr/>
        </p:nvSpPr>
        <p:spPr bwMode="auto">
          <a:xfrm>
            <a:off x="2743201" y="152400"/>
            <a:ext cx="2758448" cy="584775"/>
          </a:xfrm>
          <a:prstGeom prst="rect">
            <a:avLst/>
          </a:prstGeom>
          <a:noFill/>
          <a:ln w="9525">
            <a:noFill/>
            <a:miter lim="800000"/>
            <a:headEnd/>
            <a:tailEnd/>
          </a:ln>
        </p:spPr>
        <p:txBody>
          <a:bodyPr wrap="none">
            <a:spAutoFit/>
          </a:bodyPr>
          <a:lstStyle/>
          <a:p>
            <a:r>
              <a:rPr lang="en-US" sz="3200" b="1">
                <a:solidFill>
                  <a:schemeClr val="accent2"/>
                </a:solidFill>
              </a:rPr>
              <a:t>Making a CD-R</a:t>
            </a:r>
          </a:p>
        </p:txBody>
      </p:sp>
      <p:pic>
        <p:nvPicPr>
          <p:cNvPr id="29700" name="Picture 9"/>
          <p:cNvPicPr>
            <a:picLocks noChangeAspect="1" noChangeArrowheads="1"/>
          </p:cNvPicPr>
          <p:nvPr/>
        </p:nvPicPr>
        <p:blipFill>
          <a:blip r:embed="rId2"/>
          <a:srcRect/>
          <a:stretch>
            <a:fillRect/>
          </a:stretch>
        </p:blipFill>
        <p:spPr bwMode="auto">
          <a:xfrm>
            <a:off x="817564" y="1300165"/>
            <a:ext cx="7507287" cy="4948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5"/>
          <p:cNvSpPr txBox="1">
            <a:spLocks noChangeArrowheads="1"/>
          </p:cNvSpPr>
          <p:nvPr/>
        </p:nvSpPr>
        <p:spPr bwMode="auto">
          <a:xfrm>
            <a:off x="2473325" y="152400"/>
            <a:ext cx="3123932" cy="584775"/>
          </a:xfrm>
          <a:prstGeom prst="rect">
            <a:avLst/>
          </a:prstGeom>
          <a:noFill/>
          <a:ln w="9525">
            <a:noFill/>
            <a:miter lim="800000"/>
            <a:headEnd/>
            <a:tailEnd/>
          </a:ln>
        </p:spPr>
        <p:txBody>
          <a:bodyPr wrap="none">
            <a:spAutoFit/>
          </a:bodyPr>
          <a:lstStyle/>
          <a:p>
            <a:r>
              <a:rPr lang="en-US" sz="3200" b="1">
                <a:solidFill>
                  <a:schemeClr val="accent2"/>
                </a:solidFill>
              </a:rPr>
              <a:t>Making a CD-RW</a:t>
            </a:r>
          </a:p>
        </p:txBody>
      </p:sp>
      <p:pic>
        <p:nvPicPr>
          <p:cNvPr id="30724" name="Picture 11"/>
          <p:cNvPicPr>
            <a:picLocks noChangeAspect="1" noChangeArrowheads="1"/>
          </p:cNvPicPr>
          <p:nvPr/>
        </p:nvPicPr>
        <p:blipFill>
          <a:blip r:embed="rId2"/>
          <a:srcRect/>
          <a:stretch>
            <a:fillRect/>
          </a:stretch>
        </p:blipFill>
        <p:spPr bwMode="auto">
          <a:xfrm>
            <a:off x="989014" y="1138238"/>
            <a:ext cx="7621587" cy="4957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0" y="304801"/>
            <a:ext cx="9144000" cy="584727"/>
          </a:xfrm>
          <a:prstGeom prst="rect">
            <a:avLst/>
          </a:prstGeom>
          <a:noFill/>
          <a:ln w="9525">
            <a:noFill/>
            <a:miter lim="800000"/>
            <a:headEnd/>
            <a:tailEnd/>
          </a:ln>
        </p:spPr>
        <p:txBody>
          <a:bodyPr lIns="0" tIns="76176" rIns="0" bIns="76176">
            <a:spAutoFit/>
          </a:bodyPr>
          <a:lstStyle/>
          <a:p>
            <a:r>
              <a:rPr lang="en-US" sz="2800" b="1" dirty="0" smtClean="0">
                <a:solidFill>
                  <a:srgbClr val="C00000"/>
                </a:solidFill>
                <a:cs typeface="Times New Roman" pitchFamily="18" charset="0"/>
              </a:rPr>
              <a:t>THE PRIMARY TYPES OF MAGNETIC STORAGE ARE:</a:t>
            </a:r>
            <a:endParaRPr lang="en-US" sz="2800" dirty="0">
              <a:solidFill>
                <a:srgbClr val="C00000"/>
              </a:solidFill>
              <a:cs typeface="Times New Roman" pitchFamily="18" charset="0"/>
            </a:endParaRPr>
          </a:p>
        </p:txBody>
      </p:sp>
      <p:sp>
        <p:nvSpPr>
          <p:cNvPr id="5123" name="Rectangle 3"/>
          <p:cNvSpPr>
            <a:spLocks noChangeArrowheads="1"/>
          </p:cNvSpPr>
          <p:nvPr/>
        </p:nvSpPr>
        <p:spPr bwMode="auto">
          <a:xfrm>
            <a:off x="1524000" y="1600201"/>
            <a:ext cx="5017477" cy="3323987"/>
          </a:xfrm>
          <a:prstGeom prst="rect">
            <a:avLst/>
          </a:prstGeom>
          <a:noFill/>
          <a:ln w="9525">
            <a:noFill/>
            <a:miter lim="800000"/>
            <a:headEnd/>
            <a:tailEnd/>
          </a:ln>
        </p:spPr>
        <p:txBody>
          <a:bodyPr wrap="square" lIns="228528" tIns="0" rIns="0" bIns="0">
            <a:spAutoFit/>
          </a:bodyPr>
          <a:lstStyle/>
          <a:p>
            <a:pPr indent="-523875" algn="l">
              <a:buFontTx/>
              <a:buChar char="•"/>
            </a:pPr>
            <a:r>
              <a:rPr lang="en-US" sz="2400" b="1" dirty="0">
                <a:solidFill>
                  <a:schemeClr val="tx2"/>
                </a:solidFill>
                <a:latin typeface="Times New Roman" pitchFamily="18" charset="0"/>
                <a:cs typeface="Times New Roman" pitchFamily="18" charset="0"/>
              </a:rPr>
              <a:t>Diskettes (floppy disks)</a:t>
            </a:r>
          </a:p>
          <a:p>
            <a:pPr indent="-523875" algn="l">
              <a:buFontTx/>
              <a:buChar char="•"/>
            </a:pPr>
            <a:endParaRPr lang="en-US" sz="2400" b="1" dirty="0">
              <a:solidFill>
                <a:schemeClr val="tx2"/>
              </a:solidFill>
              <a:latin typeface="Times New Roman" pitchFamily="18" charset="0"/>
              <a:cs typeface="Times New Roman" pitchFamily="18" charset="0"/>
            </a:endParaRPr>
          </a:p>
          <a:p>
            <a:pPr indent="-523875" algn="l">
              <a:buFontTx/>
              <a:buChar char="•"/>
            </a:pPr>
            <a:r>
              <a:rPr lang="en-US" sz="2400" b="1" dirty="0">
                <a:solidFill>
                  <a:schemeClr val="tx2"/>
                </a:solidFill>
                <a:latin typeface="Times New Roman" pitchFamily="18" charset="0"/>
                <a:cs typeface="Times New Roman" pitchFamily="18" charset="0"/>
              </a:rPr>
              <a:t>Hard disks</a:t>
            </a:r>
          </a:p>
          <a:p>
            <a:pPr indent="-523875" algn="l">
              <a:buFontTx/>
              <a:buChar char="•"/>
            </a:pPr>
            <a:endParaRPr lang="en-US" sz="2400" b="1" dirty="0">
              <a:solidFill>
                <a:schemeClr val="tx2"/>
              </a:solidFill>
              <a:latin typeface="Times New Roman" pitchFamily="18" charset="0"/>
              <a:cs typeface="Times New Roman" pitchFamily="18" charset="0"/>
            </a:endParaRPr>
          </a:p>
          <a:p>
            <a:pPr indent="-523875" algn="l" eaLnBrk="0" hangingPunct="0">
              <a:buFontTx/>
              <a:buChar char="•"/>
            </a:pPr>
            <a:r>
              <a:rPr lang="en-US" sz="2400" b="1" dirty="0">
                <a:solidFill>
                  <a:schemeClr val="tx2"/>
                </a:solidFill>
                <a:latin typeface="Times New Roman" pitchFamily="18" charset="0"/>
                <a:cs typeface="Times New Roman" pitchFamily="18" charset="0"/>
              </a:rPr>
              <a:t>High-capacity floppy disks</a:t>
            </a:r>
          </a:p>
          <a:p>
            <a:pPr indent="-523875" algn="l" eaLnBrk="0" hangingPunct="0">
              <a:buFontTx/>
              <a:buChar char="•"/>
            </a:pPr>
            <a:endParaRPr lang="en-US" sz="2400" b="1" dirty="0">
              <a:solidFill>
                <a:schemeClr val="tx2"/>
              </a:solidFill>
              <a:latin typeface="Times New Roman" pitchFamily="18" charset="0"/>
              <a:cs typeface="Times New Roman" pitchFamily="18" charset="0"/>
            </a:endParaRPr>
          </a:p>
          <a:p>
            <a:pPr indent="-523875" algn="l" eaLnBrk="0" hangingPunct="0">
              <a:buFontTx/>
              <a:buChar char="•"/>
            </a:pPr>
            <a:r>
              <a:rPr lang="en-US" sz="2400" b="1" dirty="0">
                <a:solidFill>
                  <a:schemeClr val="tx2"/>
                </a:solidFill>
                <a:latin typeface="Times New Roman" pitchFamily="18" charset="0"/>
                <a:cs typeface="Times New Roman" pitchFamily="18" charset="0"/>
              </a:rPr>
              <a:t>Disk cartridges</a:t>
            </a:r>
          </a:p>
          <a:p>
            <a:pPr indent="-523875" algn="l" eaLnBrk="0" hangingPunct="0">
              <a:buFontTx/>
              <a:buChar char="•"/>
            </a:pPr>
            <a:endParaRPr lang="en-US" sz="2400" b="1" dirty="0">
              <a:solidFill>
                <a:schemeClr val="tx2"/>
              </a:solidFill>
              <a:latin typeface="Times New Roman" pitchFamily="18" charset="0"/>
              <a:cs typeface="Times New Roman" pitchFamily="18" charset="0"/>
            </a:endParaRPr>
          </a:p>
          <a:p>
            <a:pPr indent="-523875" algn="l" eaLnBrk="0" hangingPunct="0">
              <a:buFontTx/>
              <a:buChar char="•"/>
            </a:pPr>
            <a:r>
              <a:rPr lang="en-US" sz="2400" b="1" dirty="0">
                <a:solidFill>
                  <a:schemeClr val="tx2"/>
                </a:solidFill>
                <a:latin typeface="Times New Roman" pitchFamily="18" charset="0"/>
                <a:cs typeface="Times New Roman" pitchFamily="18" charset="0"/>
              </a:rPr>
              <a:t>Magnetic tape</a:t>
            </a:r>
          </a:p>
        </p:txBody>
      </p:sp>
      <p:sp>
        <p:nvSpPr>
          <p:cNvPr id="5124" name="Rectangle 4"/>
          <p:cNvSpPr>
            <a:spLocks noChangeArrowheads="1"/>
          </p:cNvSpPr>
          <p:nvPr/>
        </p:nvSpPr>
        <p:spPr bwMode="auto">
          <a:xfrm>
            <a:off x="-457200" y="1295400"/>
            <a:ext cx="9144000" cy="738664"/>
          </a:xfrm>
          <a:prstGeom prst="rect">
            <a:avLst/>
          </a:prstGeom>
          <a:noFill/>
          <a:ln w="9525">
            <a:noFill/>
            <a:miter lim="800000"/>
            <a:headEnd/>
            <a:tailEnd/>
          </a:ln>
        </p:spPr>
        <p:txBody>
          <a:bodyPr lIns="228528" tIns="0" rIns="0" bIns="0">
            <a:spAutoFit/>
          </a:bodyPr>
          <a:lstStyle/>
          <a:p>
            <a:endParaRPr lang="en-US" sz="1200">
              <a:cs typeface="Times New Roman" pitchFamily="18" charset="0"/>
            </a:endParaRPr>
          </a:p>
          <a:p>
            <a:pPr eaLnBrk="0" hangingPunct="0"/>
            <a:endParaRPr lang="en-US" sz="1200">
              <a:cs typeface="Times New Roman" pitchFamily="18" charset="0"/>
            </a:endParaRPr>
          </a:p>
          <a:p>
            <a:pPr eaLnBrk="0" hangingPunct="0"/>
            <a:endParaRPr lang="en-US" sz="2400">
              <a:latin typeface="Times New Roman" pitchFamily="18" charset="0"/>
              <a:cs typeface="Times New Roman" pitchFamily="18" charset="0"/>
            </a:endParaRPr>
          </a:p>
        </p:txBody>
      </p:sp>
      <p:sp>
        <p:nvSpPr>
          <p:cNvPr id="5125" name="Rectangle 5"/>
          <p:cNvSpPr>
            <a:spLocks noChangeArrowheads="1"/>
          </p:cNvSpPr>
          <p:nvPr/>
        </p:nvSpPr>
        <p:spPr bwMode="auto">
          <a:xfrm>
            <a:off x="-457200" y="1676401"/>
            <a:ext cx="9144000" cy="369332"/>
          </a:xfrm>
          <a:prstGeom prst="rect">
            <a:avLst/>
          </a:prstGeom>
          <a:noFill/>
          <a:ln w="9525">
            <a:noFill/>
            <a:miter lim="800000"/>
            <a:headEnd/>
            <a:tailEnd/>
          </a:ln>
        </p:spPr>
        <p:txBody>
          <a:bodyPr lIns="228528" tIns="0" rIns="0" bIns="0">
            <a:spAutoFit/>
          </a:bodyPr>
          <a:lstStyle/>
          <a:p>
            <a:endParaRPr lang="en-US" sz="1200">
              <a:cs typeface="Times New Roman" pitchFamily="18" charset="0"/>
            </a:endParaRPr>
          </a:p>
          <a:p>
            <a:pPr eaLnBrk="0" hangingPunct="0"/>
            <a:endParaRPr lang="en-US" sz="1200">
              <a:cs typeface="Times New Roman" pitchFamily="18" charset="0"/>
            </a:endParaRPr>
          </a:p>
        </p:txBody>
      </p:sp>
      <p:sp>
        <p:nvSpPr>
          <p:cNvPr id="5126" name="Rectangle 6"/>
          <p:cNvSpPr>
            <a:spLocks noChangeArrowheads="1"/>
          </p:cNvSpPr>
          <p:nvPr/>
        </p:nvSpPr>
        <p:spPr bwMode="auto">
          <a:xfrm>
            <a:off x="-457200" y="2819400"/>
            <a:ext cx="9144000" cy="738664"/>
          </a:xfrm>
          <a:prstGeom prst="rect">
            <a:avLst/>
          </a:prstGeom>
          <a:noFill/>
          <a:ln w="9525">
            <a:noFill/>
            <a:miter lim="800000"/>
            <a:headEnd/>
            <a:tailEnd/>
          </a:ln>
        </p:spPr>
        <p:txBody>
          <a:bodyPr lIns="228528" tIns="0" rIns="0" bIns="0">
            <a:spAutoFit/>
          </a:bodyPr>
          <a:lstStyle/>
          <a:p>
            <a:endParaRPr lang="en-US" sz="1200">
              <a:cs typeface="Times New Roman" pitchFamily="18" charset="0"/>
            </a:endParaRPr>
          </a:p>
          <a:p>
            <a:pPr eaLnBrk="0" hangingPunct="0"/>
            <a:endParaRPr lang="en-US" sz="1200">
              <a:cs typeface="Times New Roman" pitchFamily="18" charset="0"/>
            </a:endParaRPr>
          </a:p>
          <a:p>
            <a:pPr eaLnBrk="0" hangingPunct="0"/>
            <a:endParaRPr lang="en-US" sz="2400">
              <a:latin typeface="Times New Roman" pitchFamily="18" charset="0"/>
              <a:cs typeface="Times New Roman" pitchFamily="18" charset="0"/>
            </a:endParaRPr>
          </a:p>
        </p:txBody>
      </p:sp>
      <p:sp>
        <p:nvSpPr>
          <p:cNvPr id="5127" name="Rectangle 7"/>
          <p:cNvSpPr>
            <a:spLocks noChangeArrowheads="1"/>
          </p:cNvSpPr>
          <p:nvPr/>
        </p:nvSpPr>
        <p:spPr bwMode="auto">
          <a:xfrm>
            <a:off x="-457200" y="4876800"/>
            <a:ext cx="9144000" cy="738664"/>
          </a:xfrm>
          <a:prstGeom prst="rect">
            <a:avLst/>
          </a:prstGeom>
          <a:noFill/>
          <a:ln w="9525">
            <a:noFill/>
            <a:miter lim="800000"/>
            <a:headEnd/>
            <a:tailEnd/>
          </a:ln>
        </p:spPr>
        <p:txBody>
          <a:bodyPr lIns="228528" tIns="0" rIns="0" bIns="0">
            <a:spAutoFit/>
          </a:bodyPr>
          <a:lstStyle/>
          <a:p>
            <a:endParaRPr lang="en-US" sz="1200">
              <a:cs typeface="Times New Roman" pitchFamily="18" charset="0"/>
            </a:endParaRPr>
          </a:p>
          <a:p>
            <a:pPr eaLnBrk="0" hangingPunct="0"/>
            <a:endParaRPr lang="en-US" sz="1200">
              <a:cs typeface="Times New Roman" pitchFamily="18" charset="0"/>
            </a:endParaRPr>
          </a:p>
          <a:p>
            <a:pPr eaLnBrk="0" hangingPunct="0"/>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p:cNvSpPr>
            <a:spLocks noGrp="1"/>
          </p:cNvSpPr>
          <p:nvPr>
            <p:ph type="dt" sz="half" idx="10"/>
          </p:nvPr>
        </p:nvSpPr>
        <p:spPr/>
        <p:txBody>
          <a:bodyPr/>
          <a:lstStyle/>
          <a:p>
            <a:fld id="{79DA65CC-D695-4C69-BF08-C75D69E34BF7}" type="datetime2">
              <a:rPr lang="en-US"/>
              <a:pPr/>
              <a:t>Thursday, November 17, 2022</a:t>
            </a:fld>
            <a:endParaRPr lang="en-US"/>
          </a:p>
        </p:txBody>
      </p:sp>
      <p:sp>
        <p:nvSpPr>
          <p:cNvPr id="13" name="Slide Number Placeholder 3"/>
          <p:cNvSpPr>
            <a:spLocks noGrp="1"/>
          </p:cNvSpPr>
          <p:nvPr>
            <p:ph type="sldNum" sz="quarter" idx="12"/>
          </p:nvPr>
        </p:nvSpPr>
        <p:spPr/>
        <p:txBody>
          <a:bodyPr/>
          <a:lstStyle/>
          <a:p>
            <a:fld id="{E6C27332-41F1-405E-A8C3-D1969CEF47ED}" type="slidenum">
              <a:rPr lang="en-US"/>
              <a:pPr/>
              <a:t>50</a:t>
            </a:fld>
            <a:endParaRPr lang="en-US"/>
          </a:p>
        </p:txBody>
      </p:sp>
      <p:sp>
        <p:nvSpPr>
          <p:cNvPr id="399362"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399370" name="Rectangle 10"/>
          <p:cNvSpPr>
            <a:spLocks noChangeArrowheads="1"/>
          </p:cNvSpPr>
          <p:nvPr/>
        </p:nvSpPr>
        <p:spPr bwMode="auto">
          <a:xfrm>
            <a:off x="2857488" y="0"/>
            <a:ext cx="3979551" cy="465512"/>
          </a:xfrm>
          <a:prstGeom prst="rect">
            <a:avLst/>
          </a:prstGeom>
          <a:noFill/>
          <a:ln w="9525" algn="ctr">
            <a:noFill/>
            <a:miter lim="800000"/>
            <a:headEnd/>
            <a:tailEnd/>
          </a:ln>
          <a:effectLst/>
        </p:spPr>
        <p:txBody>
          <a:bodyPr wrap="none" lIns="80010" tIns="40005" rIns="80010" bIns="40005">
            <a:spAutoFit/>
          </a:bodyPr>
          <a:lstStyle/>
          <a:p>
            <a:pPr marL="400050" indent="-400050"/>
            <a:r>
              <a:rPr lang="en-US" sz="2500" dirty="0">
                <a:solidFill>
                  <a:srgbClr val="FF3399"/>
                </a:solidFill>
              </a:rPr>
              <a:t>Magneto Caloric Effect (MCE)</a:t>
            </a:r>
          </a:p>
        </p:txBody>
      </p:sp>
      <p:sp>
        <p:nvSpPr>
          <p:cNvPr id="399371" name="Rectangle 11"/>
          <p:cNvSpPr>
            <a:spLocks noChangeArrowheads="1"/>
          </p:cNvSpPr>
          <p:nvPr/>
        </p:nvSpPr>
        <p:spPr bwMode="auto">
          <a:xfrm>
            <a:off x="214282" y="500042"/>
            <a:ext cx="8682302" cy="1558119"/>
          </a:xfrm>
          <a:prstGeom prst="rect">
            <a:avLst/>
          </a:prstGeom>
          <a:noFill/>
          <a:ln w="9525" algn="ctr">
            <a:noFill/>
            <a:miter lim="800000"/>
            <a:headEnd/>
            <a:tailEnd/>
          </a:ln>
          <a:effectLst/>
        </p:spPr>
        <p:txBody>
          <a:bodyPr lIns="80010" tIns="40005" rIns="80010" bIns="40005" anchor="ctr">
            <a:spAutoFit/>
          </a:bodyPr>
          <a:lstStyle/>
          <a:p>
            <a:pPr algn="l"/>
            <a:r>
              <a:rPr lang="en-US" dirty="0"/>
              <a:t>1. The </a:t>
            </a:r>
            <a:r>
              <a:rPr lang="en-US" dirty="0" err="1"/>
              <a:t>magnetocaloric</a:t>
            </a:r>
            <a:r>
              <a:rPr lang="en-US" dirty="0"/>
              <a:t> effect (MCE) is defined as the adiabatic </a:t>
            </a:r>
            <a:r>
              <a:rPr lang="en-US" sz="2000" dirty="0"/>
              <a:t>change</a:t>
            </a:r>
            <a:r>
              <a:rPr lang="en-US" dirty="0"/>
              <a:t> in sample temperature or equivalently as the isothermal change in entropy with the application of a magnetic field. </a:t>
            </a:r>
          </a:p>
        </p:txBody>
      </p:sp>
      <p:sp>
        <p:nvSpPr>
          <p:cNvPr id="399372" name="Rectangle 12"/>
          <p:cNvSpPr>
            <a:spLocks noChangeArrowheads="1"/>
          </p:cNvSpPr>
          <p:nvPr/>
        </p:nvSpPr>
        <p:spPr bwMode="auto">
          <a:xfrm>
            <a:off x="228600" y="3810000"/>
            <a:ext cx="8601604" cy="1927451"/>
          </a:xfrm>
          <a:prstGeom prst="rect">
            <a:avLst/>
          </a:prstGeom>
          <a:noFill/>
          <a:ln w="9525" algn="ctr">
            <a:noFill/>
            <a:miter lim="800000"/>
            <a:headEnd/>
            <a:tailEnd/>
          </a:ln>
          <a:effectLst/>
        </p:spPr>
        <p:txBody>
          <a:bodyPr lIns="80010" tIns="40005" rIns="80010" bIns="40005" anchor="ctr">
            <a:spAutoFit/>
          </a:bodyPr>
          <a:lstStyle/>
          <a:p>
            <a:pPr algn="l"/>
            <a:r>
              <a:rPr lang="en-US" sz="2000" dirty="0">
                <a:solidFill>
                  <a:schemeClr val="tx1"/>
                </a:solidFill>
                <a:cs typeface="Times New Roman" pitchFamily="18" charset="0"/>
              </a:rPr>
              <a:t>3. The MCE was first discovered about 120 years ago by </a:t>
            </a:r>
            <a:r>
              <a:rPr lang="en-US" sz="2000" dirty="0" smtClean="0">
                <a:solidFill>
                  <a:schemeClr val="tx1"/>
                </a:solidFill>
                <a:cs typeface="Times New Roman" pitchFamily="18" charset="0"/>
              </a:rPr>
              <a:t>Warburg, </a:t>
            </a:r>
            <a:r>
              <a:rPr lang="en-US" sz="2000" dirty="0">
                <a:solidFill>
                  <a:schemeClr val="tx1"/>
                </a:solidFill>
                <a:cs typeface="Times New Roman" pitchFamily="18" charset="0"/>
              </a:rPr>
              <a:t>when he observed heat evolution in iron under the varying external magnetic field. At the beginning of the last century </a:t>
            </a:r>
            <a:r>
              <a:rPr lang="en-US" sz="2000" dirty="0" err="1">
                <a:solidFill>
                  <a:schemeClr val="tx1"/>
                </a:solidFill>
                <a:cs typeface="Times New Roman" pitchFamily="18" charset="0"/>
              </a:rPr>
              <a:t>Langevin</a:t>
            </a:r>
            <a:r>
              <a:rPr lang="en-US" sz="2000" dirty="0">
                <a:solidFill>
                  <a:schemeClr val="tx1"/>
                </a:solidFill>
                <a:cs typeface="Times New Roman" pitchFamily="18" charset="0"/>
              </a:rPr>
              <a:t> (1905</a:t>
            </a:r>
            <a:r>
              <a:rPr lang="en-US" sz="2000" dirty="0" smtClean="0">
                <a:solidFill>
                  <a:schemeClr val="tx1"/>
                </a:solidFill>
                <a:cs typeface="Times New Roman" pitchFamily="18" charset="0"/>
              </a:rPr>
              <a:t>) </a:t>
            </a:r>
            <a:r>
              <a:rPr lang="en-US" sz="2000" dirty="0">
                <a:solidFill>
                  <a:schemeClr val="tx1"/>
                </a:solidFill>
                <a:cs typeface="Times New Roman" pitchFamily="18" charset="0"/>
              </a:rPr>
              <a:t>clearly demonstrated for the first time that the change in the magnetization of a paramagnet would generally result in a reversible temperature change. </a:t>
            </a:r>
            <a:endParaRPr lang="en-US" sz="2000" dirty="0">
              <a:solidFill>
                <a:schemeClr val="tx1"/>
              </a:solidFill>
            </a:endParaRPr>
          </a:p>
        </p:txBody>
      </p:sp>
      <p:sp>
        <p:nvSpPr>
          <p:cNvPr id="399375" name="Rectangle 15"/>
          <p:cNvSpPr>
            <a:spLocks noChangeArrowheads="1"/>
          </p:cNvSpPr>
          <p:nvPr/>
        </p:nvSpPr>
        <p:spPr bwMode="auto">
          <a:xfrm>
            <a:off x="211402" y="1905000"/>
            <a:ext cx="9161198" cy="1619674"/>
          </a:xfrm>
          <a:prstGeom prst="rect">
            <a:avLst/>
          </a:prstGeom>
          <a:noFill/>
          <a:ln w="9525" algn="ctr">
            <a:noFill/>
            <a:miter lim="800000"/>
            <a:headEnd/>
            <a:tailEnd/>
          </a:ln>
          <a:effectLst/>
        </p:spPr>
        <p:txBody>
          <a:bodyPr lIns="80010" tIns="40005" rIns="80010" bIns="40005" anchor="ctr">
            <a:spAutoFit/>
          </a:bodyPr>
          <a:lstStyle/>
          <a:p>
            <a:pPr algn="l"/>
            <a:r>
              <a:rPr lang="en-US" sz="2000" dirty="0"/>
              <a:t>2. When a dc magnetic field is applied to a solid, which is thermally isolated from its surroundings, a change of the temperature of the solid may be observed. This phenomenon is known as </a:t>
            </a:r>
            <a:r>
              <a:rPr lang="en-US" sz="2000" dirty="0" err="1"/>
              <a:t>magnetocaloric</a:t>
            </a:r>
            <a:r>
              <a:rPr lang="en-US" sz="2000" dirty="0"/>
              <a:t> effect or, more precisely, the adiabatic temperature change due to a change of the applied magnetic field.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
          <p:cNvSpPr>
            <a:spLocks noGrp="1"/>
          </p:cNvSpPr>
          <p:nvPr>
            <p:ph type="dt" sz="half" idx="10"/>
          </p:nvPr>
        </p:nvSpPr>
        <p:spPr/>
        <p:txBody>
          <a:bodyPr/>
          <a:lstStyle/>
          <a:p>
            <a:fld id="{2B549AC5-26CA-418F-9C5D-2359321297A4}" type="datetime2">
              <a:rPr lang="en-US"/>
              <a:pPr/>
              <a:t>Thursday, November 17, 2022</a:t>
            </a:fld>
            <a:endParaRPr lang="en-US"/>
          </a:p>
        </p:txBody>
      </p:sp>
      <p:sp>
        <p:nvSpPr>
          <p:cNvPr id="16" name="Slide Number Placeholder 3"/>
          <p:cNvSpPr>
            <a:spLocks noGrp="1"/>
          </p:cNvSpPr>
          <p:nvPr>
            <p:ph type="sldNum" sz="quarter" idx="12"/>
          </p:nvPr>
        </p:nvSpPr>
        <p:spPr/>
        <p:txBody>
          <a:bodyPr/>
          <a:lstStyle/>
          <a:p>
            <a:fld id="{D10314ED-9C24-4876-93A1-7B1F492A6FD4}" type="slidenum">
              <a:rPr lang="en-US"/>
              <a:pPr/>
              <a:t>51</a:t>
            </a:fld>
            <a:endParaRPr lang="en-US"/>
          </a:p>
        </p:txBody>
      </p:sp>
      <p:sp>
        <p:nvSpPr>
          <p:cNvPr id="403458"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03463"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3464"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3465"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3466" name="Rectangle 10"/>
          <p:cNvSpPr>
            <a:spLocks noChangeArrowheads="1"/>
          </p:cNvSpPr>
          <p:nvPr/>
        </p:nvSpPr>
        <p:spPr bwMode="auto">
          <a:xfrm>
            <a:off x="0" y="314771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3468" name="Rectangle 12"/>
          <p:cNvSpPr>
            <a:spLocks noChangeArrowheads="1"/>
          </p:cNvSpPr>
          <p:nvPr/>
        </p:nvSpPr>
        <p:spPr bwMode="auto">
          <a:xfrm>
            <a:off x="0" y="319236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3471" name="Rectangle 15"/>
          <p:cNvSpPr>
            <a:spLocks noChangeArrowheads="1"/>
          </p:cNvSpPr>
          <p:nvPr/>
        </p:nvSpPr>
        <p:spPr bwMode="auto">
          <a:xfrm>
            <a:off x="0" y="3085208"/>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3474" name="Rectangle 18"/>
          <p:cNvSpPr>
            <a:spLocks noChangeArrowheads="1"/>
          </p:cNvSpPr>
          <p:nvPr/>
        </p:nvSpPr>
        <p:spPr bwMode="auto">
          <a:xfrm>
            <a:off x="1788584" y="71414"/>
            <a:ext cx="5251887" cy="388568"/>
          </a:xfrm>
          <a:prstGeom prst="rect">
            <a:avLst/>
          </a:prstGeom>
          <a:noFill/>
          <a:ln w="9525" algn="ctr">
            <a:noFill/>
            <a:miter lim="800000"/>
            <a:headEnd/>
            <a:tailEnd/>
          </a:ln>
          <a:effectLst/>
        </p:spPr>
        <p:txBody>
          <a:bodyPr wrap="none" lIns="80010" tIns="40005" rIns="80010" bIns="40005" anchor="ctr">
            <a:spAutoFit/>
          </a:bodyPr>
          <a:lstStyle/>
          <a:p>
            <a:pPr algn="l"/>
            <a:r>
              <a:rPr lang="en-US" sz="2000" b="1"/>
              <a:t>Magneto Caloric Effect and Magnetic Transition</a:t>
            </a:r>
            <a:r>
              <a:rPr lang="en-US" sz="2000"/>
              <a:t> </a:t>
            </a:r>
          </a:p>
        </p:txBody>
      </p:sp>
      <p:sp>
        <p:nvSpPr>
          <p:cNvPr id="403475" name="Rectangle 19"/>
          <p:cNvSpPr>
            <a:spLocks noChangeArrowheads="1"/>
          </p:cNvSpPr>
          <p:nvPr/>
        </p:nvSpPr>
        <p:spPr bwMode="auto">
          <a:xfrm>
            <a:off x="461698" y="939107"/>
            <a:ext cx="8682302" cy="5005216"/>
          </a:xfrm>
          <a:prstGeom prst="rect">
            <a:avLst/>
          </a:prstGeom>
          <a:noFill/>
          <a:ln w="9525" algn="ctr">
            <a:noFill/>
            <a:miter lim="800000"/>
            <a:headEnd/>
            <a:tailEnd/>
          </a:ln>
          <a:effectLst/>
        </p:spPr>
        <p:txBody>
          <a:bodyPr wrap="square" lIns="80010" tIns="40005" rIns="80010" bIns="40005" anchor="ctr">
            <a:spAutoFit/>
          </a:bodyPr>
          <a:lstStyle/>
          <a:p>
            <a:pPr algn="l"/>
            <a:r>
              <a:rPr lang="en-US" sz="2000" dirty="0">
                <a:solidFill>
                  <a:srgbClr val="0000FF"/>
                </a:solidFill>
                <a:cs typeface="Times New Roman" pitchFamily="18" charset="0"/>
              </a:rPr>
              <a:t>The </a:t>
            </a:r>
            <a:r>
              <a:rPr lang="en-US" sz="2000" dirty="0" err="1">
                <a:solidFill>
                  <a:srgbClr val="0000FF"/>
                </a:solidFill>
                <a:cs typeface="Times New Roman" pitchFamily="18" charset="0"/>
              </a:rPr>
              <a:t>magnetocaloric</a:t>
            </a:r>
            <a:r>
              <a:rPr lang="en-US" sz="2000" dirty="0">
                <a:solidFill>
                  <a:srgbClr val="0000FF"/>
                </a:solidFill>
                <a:cs typeface="Times New Roman" pitchFamily="18" charset="0"/>
              </a:rPr>
              <a:t> effect can give valuable information about the nature of magnetic ordering. In the case of a paramagnet and a </a:t>
            </a:r>
            <a:r>
              <a:rPr lang="en-US" sz="2000" dirty="0" err="1">
                <a:solidFill>
                  <a:srgbClr val="0000FF"/>
                </a:solidFill>
                <a:cs typeface="Times New Roman" pitchFamily="18" charset="0"/>
              </a:rPr>
              <a:t>ferromagnet</a:t>
            </a:r>
            <a:r>
              <a:rPr lang="en-US" sz="2000" dirty="0">
                <a:solidFill>
                  <a:srgbClr val="0000FF"/>
                </a:solidFill>
                <a:cs typeface="Times New Roman" pitchFamily="18" charset="0"/>
              </a:rPr>
              <a:t>, the </a:t>
            </a:r>
            <a:r>
              <a:rPr lang="en-US" sz="2000" dirty="0" err="1">
                <a:solidFill>
                  <a:srgbClr val="0000FF"/>
                </a:solidFill>
                <a:cs typeface="Times New Roman" pitchFamily="18" charset="0"/>
              </a:rPr>
              <a:t>magnetocaloric</a:t>
            </a:r>
            <a:r>
              <a:rPr lang="en-US" sz="2000" dirty="0">
                <a:solidFill>
                  <a:srgbClr val="0000FF"/>
                </a:solidFill>
                <a:cs typeface="Times New Roman" pitchFamily="18" charset="0"/>
              </a:rPr>
              <a:t> effect (</a:t>
            </a:r>
            <a:r>
              <a:rPr lang="en-US" sz="2000" dirty="0">
                <a:solidFill>
                  <a:srgbClr val="0000FF"/>
                </a:solidFill>
                <a:cs typeface="Times New Roman" pitchFamily="18" charset="0"/>
                <a:sym typeface="Symbol" pitchFamily="18" charset="2"/>
              </a:rPr>
              <a:t></a:t>
            </a:r>
            <a:r>
              <a:rPr lang="en-US" sz="2000" dirty="0">
                <a:solidFill>
                  <a:srgbClr val="0000FF"/>
                </a:solidFill>
                <a:cs typeface="Times New Roman" pitchFamily="18" charset="0"/>
              </a:rPr>
              <a:t>T</a:t>
            </a:r>
            <a:r>
              <a:rPr lang="en-US" sz="2000" baseline="-30000" dirty="0">
                <a:solidFill>
                  <a:srgbClr val="0000FF"/>
                </a:solidFill>
                <a:cs typeface="Times New Roman" pitchFamily="18" charset="0"/>
                <a:sym typeface="Symbol" pitchFamily="18" charset="2"/>
              </a:rPr>
              <a:t>ad</a:t>
            </a:r>
            <a:r>
              <a:rPr lang="en-US" sz="2000" dirty="0">
                <a:solidFill>
                  <a:srgbClr val="0000FF"/>
                </a:solidFill>
                <a:cs typeface="Times New Roman" pitchFamily="18" charset="0"/>
                <a:sym typeface="Symbol" pitchFamily="18" charset="2"/>
              </a:rPr>
              <a:t>) is positive i.e. with the application of magnetic field under adiabatic conditions sample temperature increases. </a:t>
            </a:r>
          </a:p>
          <a:p>
            <a:pPr algn="l"/>
            <a:endParaRPr lang="en-US" sz="2000" dirty="0">
              <a:solidFill>
                <a:srgbClr val="0000FF"/>
              </a:solidFill>
              <a:cs typeface="Times New Roman" pitchFamily="18" charset="0"/>
              <a:sym typeface="Symbol" pitchFamily="18" charset="2"/>
            </a:endParaRPr>
          </a:p>
          <a:p>
            <a:pPr algn="l"/>
            <a:r>
              <a:rPr lang="en-US" sz="2000" dirty="0">
                <a:solidFill>
                  <a:srgbClr val="0000FF"/>
                </a:solidFill>
                <a:cs typeface="Times New Roman" pitchFamily="18" charset="0"/>
                <a:sym typeface="Symbol" pitchFamily="18" charset="2"/>
              </a:rPr>
              <a:t>When a magnetic field is applied to a paramagnetic or a ferromagnetic material, magnetic moments get oriented preferentially in the magnetic field direction. As a result magnetic entropy decreases with the application of magnetic field. Since under adiabatic condition, the total entropy of the system remains constant, it results in the increase of lattice entropy i.e. increase in sample temperature. </a:t>
            </a:r>
          </a:p>
          <a:p>
            <a:pPr algn="l"/>
            <a:endParaRPr lang="en-US" sz="2000" dirty="0">
              <a:solidFill>
                <a:srgbClr val="0000FF"/>
              </a:solidFill>
              <a:cs typeface="Times New Roman" pitchFamily="18" charset="0"/>
              <a:sym typeface="Symbol" pitchFamily="18" charset="2"/>
            </a:endParaRPr>
          </a:p>
          <a:p>
            <a:pPr algn="l"/>
            <a:r>
              <a:rPr lang="en-US" sz="2000" dirty="0">
                <a:solidFill>
                  <a:srgbClr val="0000FF"/>
                </a:solidFill>
                <a:cs typeface="Times New Roman" pitchFamily="18" charset="0"/>
                <a:sym typeface="Symbol" pitchFamily="18" charset="2"/>
              </a:rPr>
              <a:t>For an </a:t>
            </a:r>
            <a:r>
              <a:rPr lang="en-US" sz="2000" dirty="0" err="1">
                <a:solidFill>
                  <a:srgbClr val="0000FF"/>
                </a:solidFill>
                <a:cs typeface="Times New Roman" pitchFamily="18" charset="0"/>
                <a:sym typeface="Symbol" pitchFamily="18" charset="2"/>
              </a:rPr>
              <a:t>antiferromagnet</a:t>
            </a:r>
            <a:r>
              <a:rPr lang="en-US" sz="2000" dirty="0">
                <a:solidFill>
                  <a:srgbClr val="0000FF"/>
                </a:solidFill>
                <a:cs typeface="Times New Roman" pitchFamily="18" charset="0"/>
                <a:sym typeface="Symbol" pitchFamily="18" charset="2"/>
              </a:rPr>
              <a:t>, in the presence of external magnetic field, entropy associated with the magnetic </a:t>
            </a:r>
            <a:r>
              <a:rPr lang="en-US" sz="2000" dirty="0" err="1">
                <a:solidFill>
                  <a:srgbClr val="0000FF"/>
                </a:solidFill>
                <a:cs typeface="Times New Roman" pitchFamily="18" charset="0"/>
                <a:sym typeface="Symbol" pitchFamily="18" charset="2"/>
              </a:rPr>
              <a:t>sublattice</a:t>
            </a:r>
            <a:r>
              <a:rPr lang="en-US" sz="2000" dirty="0">
                <a:solidFill>
                  <a:srgbClr val="0000FF"/>
                </a:solidFill>
                <a:cs typeface="Times New Roman" pitchFamily="18" charset="0"/>
                <a:sym typeface="Symbol" pitchFamily="18" charset="2"/>
              </a:rPr>
              <a:t> </a:t>
            </a:r>
            <a:r>
              <a:rPr lang="en-US" sz="2000" dirty="0" err="1">
                <a:solidFill>
                  <a:srgbClr val="0000FF"/>
                </a:solidFill>
                <a:cs typeface="Times New Roman" pitchFamily="18" charset="0"/>
                <a:sym typeface="Symbol" pitchFamily="18" charset="2"/>
              </a:rPr>
              <a:t>antiparallel</a:t>
            </a:r>
            <a:r>
              <a:rPr lang="en-US" sz="2000" dirty="0">
                <a:solidFill>
                  <a:srgbClr val="0000FF"/>
                </a:solidFill>
                <a:cs typeface="Times New Roman" pitchFamily="18" charset="0"/>
                <a:sym typeface="Symbol" pitchFamily="18" charset="2"/>
              </a:rPr>
              <a:t> to field direction increases. The net result of the application of external magnetic field is the increase in magnetic entropy, as a result sample temperature decreases in this case. This is true provided spins are not flipping along the field direction.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
          <p:cNvSpPr>
            <a:spLocks noGrp="1"/>
          </p:cNvSpPr>
          <p:nvPr>
            <p:ph type="dt" sz="half" idx="10"/>
          </p:nvPr>
        </p:nvSpPr>
        <p:spPr/>
        <p:txBody>
          <a:bodyPr/>
          <a:lstStyle/>
          <a:p>
            <a:fld id="{1855B53F-AC21-4BAC-A4AD-BFD24CE6DDB8}" type="datetime2">
              <a:rPr lang="en-US"/>
              <a:pPr/>
              <a:t>Thursday, November 17, 2022</a:t>
            </a:fld>
            <a:endParaRPr lang="en-US"/>
          </a:p>
        </p:txBody>
      </p:sp>
      <p:sp>
        <p:nvSpPr>
          <p:cNvPr id="15" name="Slide Number Placeholder 3"/>
          <p:cNvSpPr>
            <a:spLocks noGrp="1"/>
          </p:cNvSpPr>
          <p:nvPr>
            <p:ph type="sldNum" sz="quarter" idx="12"/>
          </p:nvPr>
        </p:nvSpPr>
        <p:spPr/>
        <p:txBody>
          <a:bodyPr/>
          <a:lstStyle/>
          <a:p>
            <a:fld id="{DB07BE1E-AF9D-44C1-9E62-C8D16FB6D8D8}" type="slidenum">
              <a:rPr lang="en-US"/>
              <a:pPr/>
              <a:t>52</a:t>
            </a:fld>
            <a:endParaRPr lang="en-US"/>
          </a:p>
        </p:txBody>
      </p:sp>
      <p:sp>
        <p:nvSpPr>
          <p:cNvPr id="405506"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05511"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5512"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5513"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5514" name="Rectangle 10"/>
          <p:cNvSpPr>
            <a:spLocks noChangeArrowheads="1"/>
          </p:cNvSpPr>
          <p:nvPr/>
        </p:nvSpPr>
        <p:spPr bwMode="auto">
          <a:xfrm>
            <a:off x="0" y="314771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5515" name="Rectangle 11"/>
          <p:cNvSpPr>
            <a:spLocks noChangeArrowheads="1"/>
          </p:cNvSpPr>
          <p:nvPr/>
        </p:nvSpPr>
        <p:spPr bwMode="auto">
          <a:xfrm>
            <a:off x="0" y="319236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5516" name="Rectangle 12"/>
          <p:cNvSpPr>
            <a:spLocks noChangeArrowheads="1"/>
          </p:cNvSpPr>
          <p:nvPr/>
        </p:nvSpPr>
        <p:spPr bwMode="auto">
          <a:xfrm>
            <a:off x="0" y="3085208"/>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5517" name="Rectangle 13"/>
          <p:cNvSpPr>
            <a:spLocks noChangeArrowheads="1"/>
          </p:cNvSpPr>
          <p:nvPr/>
        </p:nvSpPr>
        <p:spPr bwMode="auto">
          <a:xfrm>
            <a:off x="0" y="0"/>
            <a:ext cx="8786841" cy="6544099"/>
          </a:xfrm>
          <a:prstGeom prst="rect">
            <a:avLst/>
          </a:prstGeom>
          <a:noFill/>
          <a:ln w="9525" algn="ctr">
            <a:noFill/>
            <a:miter lim="800000"/>
            <a:headEnd/>
            <a:tailEnd/>
          </a:ln>
          <a:effectLst/>
        </p:spPr>
        <p:txBody>
          <a:bodyPr wrap="square" lIns="80010" tIns="40005" rIns="80010" bIns="40005">
            <a:spAutoFit/>
          </a:bodyPr>
          <a:lstStyle/>
          <a:p>
            <a:pPr algn="l"/>
            <a:r>
              <a:rPr lang="en-US" sz="2000" dirty="0">
                <a:solidFill>
                  <a:srgbClr val="0000FF"/>
                </a:solidFill>
                <a:sym typeface="Symbol" pitchFamily="18" charset="2"/>
              </a:rPr>
              <a:t> MCE is proportional to the rate of change of magnetization, which is maximum around the magnetic transition temperature. This is because around magnetic ordering temperature, the application of a magnetic field under isothermal condition produces a larger change in magnetization than at higher or lower temperature. </a:t>
            </a:r>
          </a:p>
          <a:p>
            <a:pPr algn="l"/>
            <a:endParaRPr lang="en-US" sz="2000" dirty="0">
              <a:solidFill>
                <a:srgbClr val="0000FF"/>
              </a:solidFill>
              <a:sym typeface="Symbol" pitchFamily="18" charset="2"/>
            </a:endParaRPr>
          </a:p>
          <a:p>
            <a:pPr algn="l"/>
            <a:r>
              <a:rPr lang="en-US" sz="2000" dirty="0">
                <a:solidFill>
                  <a:srgbClr val="0000FF"/>
                </a:solidFill>
                <a:sym typeface="Symbol" pitchFamily="18" charset="2"/>
              </a:rPr>
              <a:t>Thus the magnitude of </a:t>
            </a:r>
            <a:r>
              <a:rPr lang="en-US" sz="2000" dirty="0" err="1">
                <a:solidFill>
                  <a:srgbClr val="0000FF"/>
                </a:solidFill>
                <a:sym typeface="Symbol" pitchFamily="18" charset="2"/>
              </a:rPr>
              <a:t>magnetocaloric</a:t>
            </a:r>
            <a:r>
              <a:rPr lang="en-US" sz="2000" dirty="0">
                <a:solidFill>
                  <a:srgbClr val="0000FF"/>
                </a:solidFill>
                <a:sym typeface="Symbol" pitchFamily="18" charset="2"/>
              </a:rPr>
              <a:t> effect is maximum near the magnetic transition temperature. </a:t>
            </a:r>
          </a:p>
          <a:p>
            <a:pPr algn="l"/>
            <a:endParaRPr lang="en-US" sz="2000" dirty="0">
              <a:solidFill>
                <a:srgbClr val="0000FF"/>
              </a:solidFill>
              <a:sym typeface="Symbol" pitchFamily="18" charset="2"/>
            </a:endParaRPr>
          </a:p>
          <a:p>
            <a:pPr algn="l"/>
            <a:r>
              <a:rPr lang="en-US" sz="2000" dirty="0">
                <a:solidFill>
                  <a:srgbClr val="0000FF"/>
                </a:solidFill>
                <a:sym typeface="Symbol" pitchFamily="18" charset="2"/>
              </a:rPr>
              <a:t>Above the magnetic transition temperature the magnetic moments are oriented randomly. With increasing temperature the thermal effect on the randomness of magnetic moments increases. As a result the external magnetic field will produce only paramagnetic response and the </a:t>
            </a:r>
            <a:r>
              <a:rPr lang="en-US" sz="2000" dirty="0" err="1">
                <a:solidFill>
                  <a:srgbClr val="0000FF"/>
                </a:solidFill>
                <a:sym typeface="Symbol" pitchFamily="18" charset="2"/>
              </a:rPr>
              <a:t>magnetocaloric</a:t>
            </a:r>
            <a:r>
              <a:rPr lang="en-US" sz="2000" dirty="0">
                <a:solidFill>
                  <a:srgbClr val="0000FF"/>
                </a:solidFill>
                <a:sym typeface="Symbol" pitchFamily="18" charset="2"/>
              </a:rPr>
              <a:t> effect decreases with increasing temperature. </a:t>
            </a:r>
          </a:p>
          <a:p>
            <a:pPr algn="l"/>
            <a:endParaRPr lang="en-US" sz="2000" dirty="0">
              <a:solidFill>
                <a:srgbClr val="0000FF"/>
              </a:solidFill>
              <a:sym typeface="Symbol" pitchFamily="18" charset="2"/>
            </a:endParaRPr>
          </a:p>
          <a:p>
            <a:pPr algn="l"/>
            <a:r>
              <a:rPr lang="en-US" sz="2000" dirty="0">
                <a:solidFill>
                  <a:srgbClr val="0000FF"/>
                </a:solidFill>
                <a:sym typeface="Symbol" pitchFamily="18" charset="2"/>
              </a:rPr>
              <a:t>At temperatures much lower than the transition temperature, the magnetization can not change significantly, as the external magnetic field will have small effect compared to strong exchange interaction. Thus the </a:t>
            </a:r>
            <a:r>
              <a:rPr lang="en-US" sz="2000" dirty="0" err="1">
                <a:solidFill>
                  <a:srgbClr val="0000FF"/>
                </a:solidFill>
                <a:sym typeface="Symbol" pitchFamily="18" charset="2"/>
              </a:rPr>
              <a:t>magnetocaloric</a:t>
            </a:r>
            <a:r>
              <a:rPr lang="en-US" sz="2000" dirty="0">
                <a:solidFill>
                  <a:srgbClr val="0000FF"/>
                </a:solidFill>
                <a:sym typeface="Symbol" pitchFamily="18" charset="2"/>
              </a:rPr>
              <a:t> effect for ferromagnetic systems shows a positive caret like shape with a maxima around the ordering temperature and for </a:t>
            </a:r>
            <a:r>
              <a:rPr lang="en-US" sz="2000" dirty="0" err="1">
                <a:solidFill>
                  <a:srgbClr val="0000FF"/>
                </a:solidFill>
                <a:sym typeface="Symbol" pitchFamily="18" charset="2"/>
              </a:rPr>
              <a:t>antiferromagnetic</a:t>
            </a:r>
            <a:r>
              <a:rPr lang="en-US" sz="2000" dirty="0">
                <a:solidFill>
                  <a:srgbClr val="0000FF"/>
                </a:solidFill>
                <a:sym typeface="Symbol" pitchFamily="18" charset="2"/>
              </a:rPr>
              <a:t> systems, it will be negative caret like shape with minima around the magnetic ordering temperature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Date Placeholder 1"/>
          <p:cNvSpPr>
            <a:spLocks noGrp="1"/>
          </p:cNvSpPr>
          <p:nvPr>
            <p:ph type="dt" sz="half" idx="10"/>
          </p:nvPr>
        </p:nvSpPr>
        <p:spPr/>
        <p:txBody>
          <a:bodyPr/>
          <a:lstStyle/>
          <a:p>
            <a:fld id="{0E37654F-8847-4EA0-B411-784ECCFCB82F}" type="datetime2">
              <a:rPr lang="en-US"/>
              <a:pPr/>
              <a:t>Thursday, November 17, 2022</a:t>
            </a:fld>
            <a:endParaRPr lang="en-US"/>
          </a:p>
        </p:txBody>
      </p:sp>
      <p:sp>
        <p:nvSpPr>
          <p:cNvPr id="125" name="Slide Number Placeholder 3"/>
          <p:cNvSpPr>
            <a:spLocks noGrp="1"/>
          </p:cNvSpPr>
          <p:nvPr>
            <p:ph type="sldNum" sz="quarter" idx="12"/>
          </p:nvPr>
        </p:nvSpPr>
        <p:spPr/>
        <p:txBody>
          <a:bodyPr/>
          <a:lstStyle/>
          <a:p>
            <a:fld id="{057EFC1E-7E96-40ED-93EF-E687F62A63F3}" type="slidenum">
              <a:rPr lang="en-US"/>
              <a:pPr/>
              <a:t>53</a:t>
            </a:fld>
            <a:endParaRPr lang="en-US"/>
          </a:p>
        </p:txBody>
      </p:sp>
      <p:sp>
        <p:nvSpPr>
          <p:cNvPr id="406530"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06535"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6536"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6537"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6538" name="Rectangle 10"/>
          <p:cNvSpPr>
            <a:spLocks noChangeArrowheads="1"/>
          </p:cNvSpPr>
          <p:nvPr/>
        </p:nvSpPr>
        <p:spPr bwMode="auto">
          <a:xfrm>
            <a:off x="0" y="314771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6539" name="Rectangle 11"/>
          <p:cNvSpPr>
            <a:spLocks noChangeArrowheads="1"/>
          </p:cNvSpPr>
          <p:nvPr/>
        </p:nvSpPr>
        <p:spPr bwMode="auto">
          <a:xfrm>
            <a:off x="0" y="319236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6540" name="Rectangle 12"/>
          <p:cNvSpPr>
            <a:spLocks noChangeArrowheads="1"/>
          </p:cNvSpPr>
          <p:nvPr/>
        </p:nvSpPr>
        <p:spPr bwMode="auto">
          <a:xfrm>
            <a:off x="0" y="3085208"/>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6542" name="Rectangle 14"/>
          <p:cNvSpPr>
            <a:spLocks noChangeArrowheads="1"/>
          </p:cNvSpPr>
          <p:nvPr/>
        </p:nvSpPr>
        <p:spPr bwMode="auto">
          <a:xfrm>
            <a:off x="271199" y="440532"/>
            <a:ext cx="8538104" cy="634789"/>
          </a:xfrm>
          <a:prstGeom prst="rect">
            <a:avLst/>
          </a:prstGeom>
          <a:noFill/>
          <a:ln w="9525" algn="ctr">
            <a:noFill/>
            <a:miter lim="800000"/>
            <a:headEnd/>
            <a:tailEnd/>
          </a:ln>
          <a:effectLst/>
        </p:spPr>
        <p:txBody>
          <a:bodyPr lIns="80010" tIns="40005" rIns="80010" bIns="40005" anchor="ctr">
            <a:spAutoFit/>
          </a:bodyPr>
          <a:lstStyle/>
          <a:p>
            <a:pPr algn="l"/>
            <a:r>
              <a:rPr lang="en-US"/>
              <a:t>Due to large magnetic moment of rare earths, the compounds with rare earth are potential candidates for large magnetocaloric effect. </a:t>
            </a:r>
          </a:p>
        </p:txBody>
      </p:sp>
      <p:graphicFrame>
        <p:nvGraphicFramePr>
          <p:cNvPr id="407220" name="Group 692"/>
          <p:cNvGraphicFramePr>
            <a:graphicFrameLocks noGrp="1"/>
          </p:cNvGraphicFramePr>
          <p:nvPr/>
        </p:nvGraphicFramePr>
        <p:xfrm>
          <a:off x="1535907" y="1294805"/>
          <a:ext cx="6135687" cy="4902697"/>
        </p:xfrm>
        <a:graphic>
          <a:graphicData uri="http://schemas.openxmlformats.org/drawingml/2006/table">
            <a:tbl>
              <a:tblPr/>
              <a:tblGrid>
                <a:gridCol w="1472406">
                  <a:extLst>
                    <a:ext uri="{9D8B030D-6E8A-4147-A177-3AD203B41FA5}">
                      <a16:colId xmlns:a16="http://schemas.microsoft.com/office/drawing/2014/main" val="20000"/>
                    </a:ext>
                  </a:extLst>
                </a:gridCol>
                <a:gridCol w="734219">
                  <a:extLst>
                    <a:ext uri="{9D8B030D-6E8A-4147-A177-3AD203B41FA5}">
                      <a16:colId xmlns:a16="http://schemas.microsoft.com/office/drawing/2014/main" val="20001"/>
                    </a:ext>
                  </a:extLst>
                </a:gridCol>
                <a:gridCol w="736864">
                  <a:extLst>
                    <a:ext uri="{9D8B030D-6E8A-4147-A177-3AD203B41FA5}">
                      <a16:colId xmlns:a16="http://schemas.microsoft.com/office/drawing/2014/main" val="20002"/>
                    </a:ext>
                  </a:extLst>
                </a:gridCol>
                <a:gridCol w="858573">
                  <a:extLst>
                    <a:ext uri="{9D8B030D-6E8A-4147-A177-3AD203B41FA5}">
                      <a16:colId xmlns:a16="http://schemas.microsoft.com/office/drawing/2014/main" val="20003"/>
                    </a:ext>
                  </a:extLst>
                </a:gridCol>
                <a:gridCol w="982927">
                  <a:extLst>
                    <a:ext uri="{9D8B030D-6E8A-4147-A177-3AD203B41FA5}">
                      <a16:colId xmlns:a16="http://schemas.microsoft.com/office/drawing/2014/main" val="20004"/>
                    </a:ext>
                  </a:extLst>
                </a:gridCol>
                <a:gridCol w="1350698">
                  <a:extLst>
                    <a:ext uri="{9D8B030D-6E8A-4147-A177-3AD203B41FA5}">
                      <a16:colId xmlns:a16="http://schemas.microsoft.com/office/drawing/2014/main" val="20005"/>
                    </a:ext>
                  </a:extLst>
                </a:gridCol>
              </a:tblGrid>
              <a:tr h="43755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Compound</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T</a:t>
                      </a:r>
                      <a:r>
                        <a:rPr kumimoji="0" lang="en-US" sz="1100" b="1" i="0" u="none" strike="noStrike" cap="none" normalizeH="0" baseline="-30000" smtClean="0">
                          <a:ln>
                            <a:noFill/>
                          </a:ln>
                          <a:solidFill>
                            <a:schemeClr val="tx1"/>
                          </a:solidFill>
                          <a:effectLst/>
                          <a:latin typeface="Times New Roman" pitchFamily="18" charset="0"/>
                          <a:cs typeface="Times New Roman" pitchFamily="18" charset="0"/>
                        </a:rPr>
                        <a:t>C</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(K)</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Magnetocaloric Effect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436067">
                <a:tc vMerge="1">
                  <a:txBody>
                    <a:bodyPr/>
                    <a:lstStyle/>
                    <a:p>
                      <a:endParaRPr lang="en-IN"/>
                    </a:p>
                  </a:txBody>
                  <a:tcPr/>
                </a:tc>
                <a:tc vMerge="1">
                  <a:txBody>
                    <a:bodyPr/>
                    <a:lstStyle/>
                    <a:p>
                      <a:endParaRPr lang="en-I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T</a:t>
                      </a:r>
                      <a:r>
                        <a:rPr kumimoji="0" lang="en-US" sz="1100" b="1" i="0" u="none" strike="noStrike" cap="none" normalizeH="0" baseline="-30000" smtClean="0">
                          <a:ln>
                            <a:noFill/>
                          </a:ln>
                          <a:solidFill>
                            <a:schemeClr val="tx1"/>
                          </a:solidFill>
                          <a:effectLst/>
                          <a:latin typeface="Times New Roman" pitchFamily="18" charset="0"/>
                          <a:cs typeface="Times New Roman" pitchFamily="18" charset="0"/>
                        </a:rPr>
                        <a:t>max</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(K)</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a:t>
                      </a: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H</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(kOe)</a:t>
                      </a: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a:t>
                      </a: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T</a:t>
                      </a:r>
                      <a:r>
                        <a:rPr kumimoji="0" lang="en-US" sz="1100" b="1" i="0" u="none" strike="noStrike" cap="none" normalizeH="0" baseline="-30000" smtClean="0">
                          <a:ln>
                            <a:noFill/>
                          </a:ln>
                          <a:solidFill>
                            <a:schemeClr val="tx1"/>
                          </a:solidFill>
                          <a:effectLst/>
                          <a:latin typeface="Times New Roman" pitchFamily="18" charset="0"/>
                          <a:cs typeface="Times New Roman" pitchFamily="18" charset="0"/>
                          <a:sym typeface="Symbol" pitchFamily="18" charset="2"/>
                        </a:rPr>
                        <a:t>ad</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(K)</a:t>
                      </a: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a:t>
                      </a:r>
                      <a:r>
                        <a:rPr kumimoji="0" lang="en-US" sz="11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a:t>
                      </a:r>
                      <a:r>
                        <a:rPr kumimoji="0" lang="en-US" sz="1100" b="1" i="0" u="none" strike="noStrike" cap="none" normalizeH="0" baseline="0" smtClean="0">
                          <a:ln>
                            <a:noFill/>
                          </a:ln>
                          <a:solidFill>
                            <a:schemeClr val="tx1"/>
                          </a:solidFill>
                          <a:effectLst/>
                          <a:latin typeface="Times New Roman" pitchFamily="18" charset="0"/>
                          <a:cs typeface="Times New Roman" pitchFamily="18" charset="0"/>
                        </a:rPr>
                        <a:t>S</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(J/mol K)</a:t>
                      </a: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DyAl</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63.3</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63.9</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9.18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ErAl</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13</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13.6</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14.26</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4</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Dy</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0.5</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Er</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0.5</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Al</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37.8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38.2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10.46</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6.4</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GdPd</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8.7</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3.4 (75 kOe)</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Er</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3</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AlC</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75.3</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12.8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7.6 (75 kOe)</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TbNi</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37</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75.3</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11</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3.6 (75 kOe)</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GdNi</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5.9</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DyNiAl</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29</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31</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75.3</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6.3</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2.2 (75 kOe)</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ErNiAl</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5.6 (T</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N</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Gd</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0.2</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Er</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0.8</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NiAl</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11</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21</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14</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Gd</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0.4</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Er</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0.6</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NiAl</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9</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32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6.2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GdNiAl</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23</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4.1</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Gd</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5</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Si</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Ge</a:t>
                      </a:r>
                      <a:r>
                        <a:rPr kumimoji="0" lang="en-US" sz="1100" b="0" i="0" u="none" strike="noStrike" cap="none" normalizeH="0" baseline="-30000" smtClean="0">
                          <a:ln>
                            <a:noFill/>
                          </a:ln>
                          <a:solidFill>
                            <a:schemeClr val="tx1"/>
                          </a:solidFill>
                          <a:effectLst/>
                          <a:latin typeface="Times New Roman" pitchFamily="18" charset="0"/>
                          <a:cs typeface="Times New Roman" pitchFamily="18" charset="0"/>
                        </a:rPr>
                        <a:t>2</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276</a:t>
                      </a:r>
                      <a:endParaRPr kumimoji="0" lang="en-US" sz="9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299</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280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16</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18</a:t>
                      </a:r>
                      <a:endParaRPr kumimoji="0" lang="en-US" sz="2300" b="0" i="0" u="none" strike="noStrike" cap="none" normalizeH="0" baseline="0" smtClean="0">
                        <a:ln>
                          <a:noFill/>
                        </a:ln>
                        <a:solidFill>
                          <a:schemeClr val="tx1"/>
                        </a:solidFill>
                        <a:effectLst/>
                        <a:latin typeface="Times New Roman"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407215" name="Rectangle 687"/>
          <p:cNvSpPr>
            <a:spLocks noChangeArrowheads="1"/>
          </p:cNvSpPr>
          <p:nvPr/>
        </p:nvSpPr>
        <p:spPr bwMode="auto">
          <a:xfrm>
            <a:off x="4971521" y="5424786"/>
            <a:ext cx="161647" cy="527067"/>
          </a:xfrm>
          <a:prstGeom prst="rect">
            <a:avLst/>
          </a:prstGeom>
          <a:noFill/>
          <a:ln w="9525" algn="ctr">
            <a:noFill/>
            <a:miter lim="800000"/>
            <a:headEnd/>
            <a:tailEnd/>
          </a:ln>
          <a:effectLst/>
        </p:spPr>
        <p:txBody>
          <a:bodyPr wrap="none" lIns="80010" tIns="40005" rIns="80010" bIns="40005" anchor="ctr">
            <a:spAutoFit/>
          </a:bodyPr>
          <a:lstStyle/>
          <a:p>
            <a:pPr algn="l"/>
            <a:r>
              <a:rPr lang="en-US" sz="1100" dirty="0"/>
              <a:t/>
            </a:r>
            <a:br>
              <a:rPr lang="en-US" sz="1100" dirty="0"/>
            </a:br>
            <a:endParaRPr lang="en-US" dirty="0">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
          <p:cNvSpPr>
            <a:spLocks noGrp="1"/>
          </p:cNvSpPr>
          <p:nvPr>
            <p:ph type="dt" sz="half" idx="10"/>
          </p:nvPr>
        </p:nvSpPr>
        <p:spPr/>
        <p:txBody>
          <a:bodyPr/>
          <a:lstStyle/>
          <a:p>
            <a:fld id="{54E1C5C5-F72D-4168-8B8C-13FA26B9099A}" type="datetime2">
              <a:rPr lang="en-US"/>
              <a:pPr/>
              <a:t>Thursday, November 17, 2022</a:t>
            </a:fld>
            <a:endParaRPr lang="en-US"/>
          </a:p>
        </p:txBody>
      </p:sp>
      <p:sp>
        <p:nvSpPr>
          <p:cNvPr id="16" name="Slide Number Placeholder 3"/>
          <p:cNvSpPr>
            <a:spLocks noGrp="1"/>
          </p:cNvSpPr>
          <p:nvPr>
            <p:ph type="sldNum" sz="quarter" idx="12"/>
          </p:nvPr>
        </p:nvSpPr>
        <p:spPr/>
        <p:txBody>
          <a:bodyPr/>
          <a:lstStyle/>
          <a:p>
            <a:fld id="{27D18383-D826-486E-824A-AA83DF7CCF07}" type="slidenum">
              <a:rPr lang="en-US"/>
              <a:pPr/>
              <a:t>54</a:t>
            </a:fld>
            <a:endParaRPr lang="en-US"/>
          </a:p>
        </p:txBody>
      </p:sp>
      <p:sp>
        <p:nvSpPr>
          <p:cNvPr id="407554"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07559"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7560"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7561"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07675" name="Rectangle 123"/>
          <p:cNvSpPr>
            <a:spLocks noChangeArrowheads="1"/>
          </p:cNvSpPr>
          <p:nvPr/>
        </p:nvSpPr>
        <p:spPr bwMode="auto">
          <a:xfrm>
            <a:off x="4971521" y="5424786"/>
            <a:ext cx="161647" cy="527067"/>
          </a:xfrm>
          <a:prstGeom prst="rect">
            <a:avLst/>
          </a:prstGeom>
          <a:noFill/>
          <a:ln w="9525" algn="ctr">
            <a:noFill/>
            <a:miter lim="800000"/>
            <a:headEnd/>
            <a:tailEnd/>
          </a:ln>
          <a:effectLst/>
        </p:spPr>
        <p:txBody>
          <a:bodyPr wrap="none" lIns="80010" tIns="40005" rIns="80010" bIns="40005" anchor="ctr">
            <a:spAutoFit/>
          </a:bodyPr>
          <a:lstStyle/>
          <a:p>
            <a:pPr algn="l"/>
            <a:r>
              <a:rPr lang="en-US" sz="1100" dirty="0"/>
              <a:t/>
            </a:r>
            <a:br>
              <a:rPr lang="en-US" sz="1100" dirty="0"/>
            </a:br>
            <a:endParaRPr lang="en-US" dirty="0">
              <a:solidFill>
                <a:schemeClr val="tx1"/>
              </a:solidFill>
            </a:endParaRPr>
          </a:p>
        </p:txBody>
      </p:sp>
      <p:sp>
        <p:nvSpPr>
          <p:cNvPr id="407677" name="Rectangle 125"/>
          <p:cNvSpPr>
            <a:spLocks noChangeArrowheads="1"/>
          </p:cNvSpPr>
          <p:nvPr/>
        </p:nvSpPr>
        <p:spPr bwMode="auto">
          <a:xfrm>
            <a:off x="-381000" y="0"/>
            <a:ext cx="8936614" cy="388568"/>
          </a:xfrm>
          <a:prstGeom prst="rect">
            <a:avLst/>
          </a:prstGeom>
          <a:noFill/>
          <a:ln w="9525" algn="ctr">
            <a:noFill/>
            <a:miter lim="800000"/>
            <a:headEnd/>
            <a:tailEnd/>
          </a:ln>
          <a:effectLst/>
        </p:spPr>
        <p:txBody>
          <a:bodyPr wrap="none" lIns="80010" tIns="40005" rIns="80010" bIns="40005" anchor="ctr">
            <a:spAutoFit/>
          </a:bodyPr>
          <a:lstStyle/>
          <a:p>
            <a:pPr lvl="2" algn="just">
              <a:tabLst>
                <a:tab pos="400050" algn="l"/>
              </a:tabLst>
            </a:pPr>
            <a:r>
              <a:rPr lang="en-US" sz="2000" b="1" dirty="0" smtClean="0">
                <a:solidFill>
                  <a:srgbClr val="FF0000"/>
                </a:solidFill>
              </a:rPr>
              <a:t>METHODS OF DETERMINING THE MAGNETOCALORIC EFFECT </a:t>
            </a:r>
            <a:endParaRPr lang="en-US" sz="2000" b="1" dirty="0">
              <a:solidFill>
                <a:srgbClr val="FF0000"/>
              </a:solidFill>
            </a:endParaRPr>
          </a:p>
        </p:txBody>
      </p:sp>
      <p:sp>
        <p:nvSpPr>
          <p:cNvPr id="407678" name="Rectangle 126"/>
          <p:cNvSpPr>
            <a:spLocks noChangeArrowheads="1"/>
          </p:cNvSpPr>
          <p:nvPr/>
        </p:nvSpPr>
        <p:spPr bwMode="auto">
          <a:xfrm>
            <a:off x="0" y="228600"/>
            <a:ext cx="9144000" cy="5251438"/>
          </a:xfrm>
          <a:prstGeom prst="rect">
            <a:avLst/>
          </a:prstGeom>
          <a:noFill/>
          <a:ln w="9525" algn="ctr">
            <a:noFill/>
            <a:miter lim="800000"/>
            <a:headEnd/>
            <a:tailEnd/>
          </a:ln>
          <a:effectLst/>
        </p:spPr>
        <p:txBody>
          <a:bodyPr wrap="square" lIns="80010" tIns="40005" rIns="80010" bIns="40005" anchor="ctr">
            <a:spAutoFit/>
          </a:bodyPr>
          <a:lstStyle/>
          <a:p>
            <a:pPr algn="l">
              <a:lnSpc>
                <a:spcPct val="200000"/>
              </a:lnSpc>
            </a:pPr>
            <a:r>
              <a:rPr lang="en-US" sz="2800" dirty="0" err="1">
                <a:solidFill>
                  <a:schemeClr val="tx1"/>
                </a:solidFill>
                <a:cs typeface="Times New Roman" pitchFamily="18" charset="0"/>
              </a:rPr>
              <a:t>Magnetocaloric</a:t>
            </a:r>
            <a:r>
              <a:rPr lang="en-US" sz="2800" dirty="0">
                <a:solidFill>
                  <a:schemeClr val="tx1"/>
                </a:solidFill>
                <a:cs typeface="Times New Roman" pitchFamily="18" charset="0"/>
              </a:rPr>
              <a:t> effect (</a:t>
            </a:r>
            <a:r>
              <a:rPr lang="en-US" sz="2800" dirty="0">
                <a:solidFill>
                  <a:schemeClr val="tx1"/>
                </a:solidFill>
                <a:cs typeface="Times New Roman" pitchFamily="18" charset="0"/>
                <a:sym typeface="Symbol" pitchFamily="18" charset="2"/>
              </a:rPr>
              <a:t></a:t>
            </a:r>
            <a:r>
              <a:rPr lang="en-US" sz="2800" dirty="0">
                <a:solidFill>
                  <a:schemeClr val="tx1"/>
                </a:solidFill>
                <a:cs typeface="Times New Roman" pitchFamily="18" charset="0"/>
              </a:rPr>
              <a:t>T</a:t>
            </a:r>
            <a:r>
              <a:rPr lang="en-US" sz="2800" baseline="-30000" dirty="0">
                <a:solidFill>
                  <a:schemeClr val="tx1"/>
                </a:solidFill>
                <a:cs typeface="Times New Roman" pitchFamily="18" charset="0"/>
                <a:sym typeface="Symbol" pitchFamily="18" charset="2"/>
              </a:rPr>
              <a:t>ad</a:t>
            </a:r>
            <a:r>
              <a:rPr lang="en-US" sz="2800" dirty="0">
                <a:solidFill>
                  <a:schemeClr val="tx1"/>
                </a:solidFill>
                <a:cs typeface="Times New Roman" pitchFamily="18" charset="0"/>
                <a:sym typeface="Symbol" pitchFamily="18" charset="2"/>
              </a:rPr>
              <a:t>, </a:t>
            </a:r>
            <a:r>
              <a:rPr lang="en-US" sz="2800" dirty="0">
                <a:solidFill>
                  <a:schemeClr val="tx1"/>
                </a:solidFill>
                <a:cs typeface="Times New Roman" pitchFamily="18" charset="0"/>
              </a:rPr>
              <a:t>S) of a material can be obtained by </a:t>
            </a:r>
          </a:p>
          <a:p>
            <a:pPr algn="l">
              <a:lnSpc>
                <a:spcPct val="200000"/>
              </a:lnSpc>
            </a:pPr>
            <a:r>
              <a:rPr lang="en-US" sz="2800" dirty="0">
                <a:solidFill>
                  <a:schemeClr val="tx1"/>
                </a:solidFill>
                <a:cs typeface="Times New Roman" pitchFamily="18" charset="0"/>
              </a:rPr>
              <a:t> (1) direct measurements (Gives </a:t>
            </a:r>
            <a:r>
              <a:rPr lang="en-US" sz="2800" dirty="0">
                <a:solidFill>
                  <a:schemeClr val="tx1"/>
                </a:solidFill>
                <a:sym typeface="Symbol" pitchFamily="18" charset="2"/>
              </a:rPr>
              <a:t></a:t>
            </a:r>
            <a:r>
              <a:rPr lang="en-US" sz="2800" dirty="0">
                <a:solidFill>
                  <a:schemeClr val="tx1"/>
                </a:solidFill>
              </a:rPr>
              <a:t>T</a:t>
            </a:r>
            <a:r>
              <a:rPr lang="en-US" sz="2800" baseline="-25000" dirty="0">
                <a:solidFill>
                  <a:schemeClr val="tx1"/>
                </a:solidFill>
                <a:sym typeface="Symbol" pitchFamily="18" charset="2"/>
              </a:rPr>
              <a:t>ad </a:t>
            </a:r>
            <a:r>
              <a:rPr lang="en-US" sz="2800" dirty="0">
                <a:solidFill>
                  <a:schemeClr val="tx1"/>
                </a:solidFill>
                <a:sym typeface="Symbol" pitchFamily="18" charset="2"/>
              </a:rPr>
              <a:t>only)</a:t>
            </a:r>
            <a:r>
              <a:rPr lang="en-US" sz="2800" dirty="0">
                <a:sym typeface="Symbol" pitchFamily="18" charset="2"/>
              </a:rPr>
              <a:t> </a:t>
            </a:r>
            <a:endParaRPr lang="en-US" sz="2800" dirty="0">
              <a:solidFill>
                <a:schemeClr val="tx1"/>
              </a:solidFill>
              <a:cs typeface="Times New Roman" pitchFamily="18" charset="0"/>
            </a:endParaRPr>
          </a:p>
          <a:p>
            <a:pPr algn="l">
              <a:lnSpc>
                <a:spcPct val="200000"/>
              </a:lnSpc>
            </a:pPr>
            <a:r>
              <a:rPr lang="en-US" sz="2800" dirty="0">
                <a:solidFill>
                  <a:schemeClr val="tx1"/>
                </a:solidFill>
                <a:cs typeface="Times New Roman" pitchFamily="18" charset="0"/>
              </a:rPr>
              <a:t> (2) magnetization measurements (Gives </a:t>
            </a:r>
            <a:r>
              <a:rPr lang="en-US" sz="2800" dirty="0">
                <a:solidFill>
                  <a:schemeClr val="tx1"/>
                </a:solidFill>
                <a:sym typeface="Symbol" pitchFamily="18" charset="2"/>
              </a:rPr>
              <a:t></a:t>
            </a:r>
            <a:r>
              <a:rPr lang="en-US" sz="2800" dirty="0">
                <a:solidFill>
                  <a:schemeClr val="tx1"/>
                </a:solidFill>
              </a:rPr>
              <a:t>S only) </a:t>
            </a:r>
            <a:r>
              <a:rPr lang="en-US" sz="2800" dirty="0">
                <a:solidFill>
                  <a:schemeClr val="tx1"/>
                </a:solidFill>
                <a:cs typeface="Times New Roman" pitchFamily="18" charset="0"/>
              </a:rPr>
              <a:t>and </a:t>
            </a:r>
          </a:p>
          <a:p>
            <a:pPr algn="l">
              <a:lnSpc>
                <a:spcPct val="200000"/>
              </a:lnSpc>
            </a:pPr>
            <a:r>
              <a:rPr lang="en-US" sz="2800" dirty="0">
                <a:solidFill>
                  <a:schemeClr val="tx1"/>
                </a:solidFill>
                <a:cs typeface="Times New Roman" pitchFamily="18" charset="0"/>
              </a:rPr>
              <a:t> (3) heat capacity measurements (Gives both </a:t>
            </a:r>
            <a:r>
              <a:rPr lang="en-US" sz="2800" dirty="0">
                <a:solidFill>
                  <a:schemeClr val="tx1"/>
                </a:solidFill>
                <a:sym typeface="Symbol" pitchFamily="18" charset="2"/>
              </a:rPr>
              <a:t></a:t>
            </a:r>
            <a:r>
              <a:rPr lang="en-US" sz="2800" dirty="0">
                <a:solidFill>
                  <a:schemeClr val="tx1"/>
                </a:solidFill>
              </a:rPr>
              <a:t>T</a:t>
            </a:r>
            <a:r>
              <a:rPr lang="en-US" sz="2800" baseline="-25000" dirty="0">
                <a:solidFill>
                  <a:schemeClr val="tx1"/>
                </a:solidFill>
                <a:sym typeface="Symbol" pitchFamily="18" charset="2"/>
              </a:rPr>
              <a:t>ad </a:t>
            </a:r>
            <a:r>
              <a:rPr lang="en-US" sz="2800" dirty="0">
                <a:solidFill>
                  <a:schemeClr val="tx1"/>
                </a:solidFill>
                <a:sym typeface="Symbol" pitchFamily="18" charset="2"/>
              </a:rPr>
              <a:t>and</a:t>
            </a:r>
            <a:r>
              <a:rPr lang="en-US" sz="2800" baseline="-25000" dirty="0">
                <a:solidFill>
                  <a:schemeClr val="tx1"/>
                </a:solidFill>
                <a:sym typeface="Symbol" pitchFamily="18" charset="2"/>
              </a:rPr>
              <a:t> </a:t>
            </a:r>
            <a:r>
              <a:rPr lang="en-US" sz="2800" dirty="0">
                <a:solidFill>
                  <a:schemeClr val="tx1"/>
                </a:solidFill>
                <a:sym typeface="Symbol" pitchFamily="18" charset="2"/>
              </a:rPr>
              <a:t></a:t>
            </a:r>
            <a:r>
              <a:rPr lang="en-US" sz="2800" dirty="0">
                <a:solidFill>
                  <a:schemeClr val="tx1"/>
                </a:solidFill>
              </a:rPr>
              <a:t>S)</a:t>
            </a:r>
            <a:r>
              <a:rPr lang="en-US" sz="2800" dirty="0">
                <a:solidFill>
                  <a:schemeClr val="tx1"/>
                </a:solidFill>
                <a:cs typeface="Times New Roman" pitchFamily="18" charset="0"/>
              </a:rPr>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fld id="{3D3FE2E4-F3E6-47EC-BFD0-9E8E9D621EB1}" type="datetime2">
              <a:rPr lang="en-US"/>
              <a:pPr/>
              <a:t>Thursday, November 17, 2022</a:t>
            </a:fld>
            <a:endParaRPr lang="en-US"/>
          </a:p>
        </p:txBody>
      </p:sp>
      <p:sp>
        <p:nvSpPr>
          <p:cNvPr id="18" name="Slide Number Placeholder 3"/>
          <p:cNvSpPr>
            <a:spLocks noGrp="1"/>
          </p:cNvSpPr>
          <p:nvPr>
            <p:ph type="sldNum" sz="quarter" idx="12"/>
          </p:nvPr>
        </p:nvSpPr>
        <p:spPr/>
        <p:txBody>
          <a:bodyPr/>
          <a:lstStyle/>
          <a:p>
            <a:fld id="{9BE7B6E8-EC87-4D1D-A16F-172A6D7E85C9}" type="slidenum">
              <a:rPr lang="en-US"/>
              <a:pPr/>
              <a:t>55</a:t>
            </a:fld>
            <a:endParaRPr lang="en-US"/>
          </a:p>
        </p:txBody>
      </p:sp>
      <p:sp>
        <p:nvSpPr>
          <p:cNvPr id="417794"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17799"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0"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1"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2" name="Rectangle 10"/>
          <p:cNvSpPr>
            <a:spLocks noChangeArrowheads="1"/>
          </p:cNvSpPr>
          <p:nvPr/>
        </p:nvSpPr>
        <p:spPr bwMode="auto">
          <a:xfrm>
            <a:off x="4971521" y="5424786"/>
            <a:ext cx="161647" cy="527067"/>
          </a:xfrm>
          <a:prstGeom prst="rect">
            <a:avLst/>
          </a:prstGeom>
          <a:noFill/>
          <a:ln w="9525" algn="ctr">
            <a:noFill/>
            <a:miter lim="800000"/>
            <a:headEnd/>
            <a:tailEnd/>
          </a:ln>
          <a:effectLst/>
        </p:spPr>
        <p:txBody>
          <a:bodyPr wrap="none" lIns="80010" tIns="40005" rIns="80010" bIns="40005" anchor="ctr">
            <a:spAutoFit/>
          </a:bodyPr>
          <a:lstStyle/>
          <a:p>
            <a:pPr algn="l"/>
            <a:r>
              <a:rPr lang="en-US" sz="1100" dirty="0"/>
              <a:t/>
            </a:r>
            <a:br>
              <a:rPr lang="en-US" sz="1100" dirty="0"/>
            </a:br>
            <a:endParaRPr lang="en-US" dirty="0">
              <a:solidFill>
                <a:schemeClr val="tx1"/>
              </a:solidFill>
            </a:endParaRPr>
          </a:p>
        </p:txBody>
      </p:sp>
      <p:sp>
        <p:nvSpPr>
          <p:cNvPr id="417803" name="Rectangle 11"/>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4" name="Rectangle 12"/>
          <p:cNvSpPr>
            <a:spLocks noChangeArrowheads="1"/>
          </p:cNvSpPr>
          <p:nvPr/>
        </p:nvSpPr>
        <p:spPr bwMode="auto">
          <a:xfrm>
            <a:off x="0" y="368796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5" name="Rectangle 13"/>
          <p:cNvSpPr>
            <a:spLocks noChangeArrowheads="1"/>
          </p:cNvSpPr>
          <p:nvPr/>
        </p:nvSpPr>
        <p:spPr bwMode="auto">
          <a:xfrm>
            <a:off x="0" y="317450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6" name="Rectangle 14"/>
          <p:cNvSpPr>
            <a:spLocks noChangeArrowheads="1"/>
          </p:cNvSpPr>
          <p:nvPr/>
        </p:nvSpPr>
        <p:spPr bwMode="auto">
          <a:xfrm>
            <a:off x="0" y="214312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7807" name="Rectangle 15"/>
          <p:cNvSpPr>
            <a:spLocks noChangeArrowheads="1"/>
          </p:cNvSpPr>
          <p:nvPr/>
        </p:nvSpPr>
        <p:spPr bwMode="auto">
          <a:xfrm>
            <a:off x="0" y="198239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graphicFrame>
        <p:nvGraphicFramePr>
          <p:cNvPr id="417809" name="Object 17"/>
          <p:cNvGraphicFramePr>
            <a:graphicFrameLocks noChangeAspect="1"/>
          </p:cNvGraphicFramePr>
          <p:nvPr/>
        </p:nvGraphicFramePr>
        <p:xfrm>
          <a:off x="1599407" y="511969"/>
          <a:ext cx="6577542" cy="5743278"/>
        </p:xfrm>
        <a:graphic>
          <a:graphicData uri="http://schemas.openxmlformats.org/presentationml/2006/ole">
            <mc:AlternateContent xmlns:mc="http://schemas.openxmlformats.org/markup-compatibility/2006">
              <mc:Choice xmlns:v="urn:schemas-microsoft-com:vml" Requires="v">
                <p:oleObj spid="_x0000_s113667" name="Bitmap Image" r:id="rId3" imgW="13584546" imgH="10542857" progId="PBrush">
                  <p:embed/>
                </p:oleObj>
              </mc:Choice>
              <mc:Fallback>
                <p:oleObj name="Bitmap Image" r:id="rId3" imgW="13584546" imgH="10542857"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407" y="511969"/>
                        <a:ext cx="6577542" cy="57432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1"/>
          <p:cNvSpPr>
            <a:spLocks noGrp="1"/>
          </p:cNvSpPr>
          <p:nvPr>
            <p:ph type="dt" sz="half" idx="10"/>
          </p:nvPr>
        </p:nvSpPr>
        <p:spPr/>
        <p:txBody>
          <a:bodyPr/>
          <a:lstStyle/>
          <a:p>
            <a:fld id="{1B9A26FE-8614-4029-849A-125893DEE6F8}" type="datetime2">
              <a:rPr lang="en-US"/>
              <a:pPr/>
              <a:t>Thursday, November 17, 2022</a:t>
            </a:fld>
            <a:endParaRPr lang="en-US"/>
          </a:p>
        </p:txBody>
      </p:sp>
      <p:sp>
        <p:nvSpPr>
          <p:cNvPr id="20" name="Slide Number Placeholder 3"/>
          <p:cNvSpPr>
            <a:spLocks noGrp="1"/>
          </p:cNvSpPr>
          <p:nvPr>
            <p:ph type="sldNum" sz="quarter" idx="12"/>
          </p:nvPr>
        </p:nvSpPr>
        <p:spPr/>
        <p:txBody>
          <a:bodyPr/>
          <a:lstStyle/>
          <a:p>
            <a:fld id="{F6033525-5F6A-4C19-ABBD-F218274E6F8F}" type="slidenum">
              <a:rPr lang="en-US"/>
              <a:pPr/>
              <a:t>56</a:t>
            </a:fld>
            <a:endParaRPr lang="en-US"/>
          </a:p>
        </p:txBody>
      </p:sp>
      <p:sp>
        <p:nvSpPr>
          <p:cNvPr id="412674"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12679"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0"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1"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2" name="Rectangle 10"/>
          <p:cNvSpPr>
            <a:spLocks noChangeArrowheads="1"/>
          </p:cNvSpPr>
          <p:nvPr/>
        </p:nvSpPr>
        <p:spPr bwMode="auto">
          <a:xfrm>
            <a:off x="4971521" y="5424786"/>
            <a:ext cx="161647" cy="527067"/>
          </a:xfrm>
          <a:prstGeom prst="rect">
            <a:avLst/>
          </a:prstGeom>
          <a:noFill/>
          <a:ln w="9525" algn="ctr">
            <a:noFill/>
            <a:miter lim="800000"/>
            <a:headEnd/>
            <a:tailEnd/>
          </a:ln>
          <a:effectLst/>
        </p:spPr>
        <p:txBody>
          <a:bodyPr wrap="none" lIns="80010" tIns="40005" rIns="80010" bIns="40005" anchor="ctr">
            <a:spAutoFit/>
          </a:bodyPr>
          <a:lstStyle/>
          <a:p>
            <a:pPr algn="l"/>
            <a:r>
              <a:rPr lang="en-US" sz="1100" dirty="0"/>
              <a:t/>
            </a:r>
            <a:br>
              <a:rPr lang="en-US" sz="1100" dirty="0"/>
            </a:br>
            <a:endParaRPr lang="en-US" dirty="0">
              <a:solidFill>
                <a:schemeClr val="tx1"/>
              </a:solidFill>
            </a:endParaRPr>
          </a:p>
        </p:txBody>
      </p:sp>
      <p:sp>
        <p:nvSpPr>
          <p:cNvPr id="412683" name="Rectangle 11"/>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4" name="Rectangle 12"/>
          <p:cNvSpPr>
            <a:spLocks noChangeArrowheads="1"/>
          </p:cNvSpPr>
          <p:nvPr/>
        </p:nvSpPr>
        <p:spPr bwMode="auto">
          <a:xfrm>
            <a:off x="0" y="368796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5" name="Rectangle 13"/>
          <p:cNvSpPr>
            <a:spLocks noChangeArrowheads="1"/>
          </p:cNvSpPr>
          <p:nvPr/>
        </p:nvSpPr>
        <p:spPr bwMode="auto">
          <a:xfrm>
            <a:off x="0" y="317450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6" name="Rectangle 14"/>
          <p:cNvSpPr>
            <a:spLocks noChangeArrowheads="1"/>
          </p:cNvSpPr>
          <p:nvPr/>
        </p:nvSpPr>
        <p:spPr bwMode="auto">
          <a:xfrm>
            <a:off x="0" y="214312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7" name="Rectangle 15"/>
          <p:cNvSpPr>
            <a:spLocks noChangeArrowheads="1"/>
          </p:cNvSpPr>
          <p:nvPr/>
        </p:nvSpPr>
        <p:spPr bwMode="auto">
          <a:xfrm>
            <a:off x="0" y="198239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2689" name="Rectangle 17"/>
          <p:cNvSpPr>
            <a:spLocks noChangeArrowheads="1"/>
          </p:cNvSpPr>
          <p:nvPr/>
        </p:nvSpPr>
        <p:spPr bwMode="auto">
          <a:xfrm>
            <a:off x="3205428" y="369094"/>
            <a:ext cx="2312749" cy="357790"/>
          </a:xfrm>
          <a:prstGeom prst="rect">
            <a:avLst/>
          </a:prstGeom>
          <a:noFill/>
          <a:ln w="9525" algn="ctr">
            <a:noFill/>
            <a:miter lim="800000"/>
            <a:headEnd/>
            <a:tailEnd/>
          </a:ln>
          <a:effectLst/>
        </p:spPr>
        <p:txBody>
          <a:bodyPr wrap="none" lIns="80010" tIns="40005" rIns="80010" bIns="40005">
            <a:spAutoFit/>
          </a:bodyPr>
          <a:lstStyle/>
          <a:p>
            <a:r>
              <a:rPr lang="en-US">
                <a:solidFill>
                  <a:srgbClr val="0000FF"/>
                </a:solidFill>
              </a:rPr>
              <a:t>Magnetic Refrigeration</a:t>
            </a:r>
          </a:p>
        </p:txBody>
      </p:sp>
      <p:sp>
        <p:nvSpPr>
          <p:cNvPr id="412692" name="Text Box 20"/>
          <p:cNvSpPr txBox="1">
            <a:spLocks noChangeArrowheads="1"/>
          </p:cNvSpPr>
          <p:nvPr/>
        </p:nvSpPr>
        <p:spPr bwMode="auto">
          <a:xfrm>
            <a:off x="0" y="867668"/>
            <a:ext cx="8859477" cy="450123"/>
          </a:xfrm>
          <a:prstGeom prst="rect">
            <a:avLst/>
          </a:prstGeom>
          <a:noFill/>
          <a:ln w="9525" algn="ctr">
            <a:noFill/>
            <a:miter lim="800000"/>
            <a:headEnd/>
            <a:tailEnd/>
          </a:ln>
          <a:effectLst/>
        </p:spPr>
        <p:txBody>
          <a:bodyPr wrap="none" lIns="80010" tIns="40005" rIns="80010" bIns="40005">
            <a:spAutoFit/>
          </a:bodyPr>
          <a:lstStyle/>
          <a:p>
            <a:r>
              <a:rPr lang="en-US" dirty="0"/>
              <a:t>Nature 2.73K					</a:t>
            </a:r>
            <a:r>
              <a:rPr lang="en-US" dirty="0" smtClean="0"/>
              <a:t>Laboratory </a:t>
            </a:r>
            <a:r>
              <a:rPr lang="en-US" dirty="0"/>
              <a:t>2</a:t>
            </a:r>
            <a:r>
              <a:rPr lang="en-US" dirty="0">
                <a:sym typeface="Symbol" pitchFamily="18" charset="2"/>
              </a:rPr>
              <a:t>K</a:t>
            </a:r>
          </a:p>
        </p:txBody>
      </p:sp>
      <p:graphicFrame>
        <p:nvGraphicFramePr>
          <p:cNvPr id="412693" name="Object 21"/>
          <p:cNvGraphicFramePr>
            <a:graphicFrameLocks noChangeAspect="1"/>
          </p:cNvGraphicFramePr>
          <p:nvPr/>
        </p:nvGraphicFramePr>
        <p:xfrm>
          <a:off x="1473200" y="1366838"/>
          <a:ext cx="6640513" cy="4843462"/>
        </p:xfrm>
        <a:graphic>
          <a:graphicData uri="http://schemas.openxmlformats.org/presentationml/2006/ole">
            <mc:AlternateContent xmlns:mc="http://schemas.openxmlformats.org/markup-compatibility/2006">
              <mc:Choice xmlns:v="urn:schemas-microsoft-com:vml" Requires="v">
                <p:oleObj spid="_x0000_s114691" name="Bitmap Image" r:id="rId3" imgW="13447619" imgH="10619048" progId="PBrush">
                  <p:embed/>
                </p:oleObj>
              </mc:Choice>
              <mc:Fallback>
                <p:oleObj name="Bitmap Image" r:id="rId3" imgW="13447619" imgH="10619048"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366838"/>
                        <a:ext cx="6640513" cy="4843462"/>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fld id="{48AAFA6B-7742-4EEB-B87A-60C63D7E15FD}" type="datetime2">
              <a:rPr lang="en-US"/>
              <a:pPr/>
              <a:t>Thursday, November 17, 2022</a:t>
            </a:fld>
            <a:endParaRPr lang="en-US"/>
          </a:p>
        </p:txBody>
      </p:sp>
      <p:sp>
        <p:nvSpPr>
          <p:cNvPr id="18" name="Slide Number Placeholder 3"/>
          <p:cNvSpPr>
            <a:spLocks noGrp="1"/>
          </p:cNvSpPr>
          <p:nvPr>
            <p:ph type="sldNum" sz="quarter" idx="12"/>
          </p:nvPr>
        </p:nvSpPr>
        <p:spPr/>
        <p:txBody>
          <a:bodyPr/>
          <a:lstStyle/>
          <a:p>
            <a:fld id="{A731E5EC-71EB-40B2-8D43-B6E25B8D628F}" type="slidenum">
              <a:rPr lang="en-US"/>
              <a:pPr/>
              <a:t>57</a:t>
            </a:fld>
            <a:endParaRPr lang="en-US"/>
          </a:p>
        </p:txBody>
      </p:sp>
      <p:sp>
        <p:nvSpPr>
          <p:cNvPr id="433154"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33159"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0"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1"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2" name="Rectangle 10"/>
          <p:cNvSpPr>
            <a:spLocks noChangeArrowheads="1"/>
          </p:cNvSpPr>
          <p:nvPr/>
        </p:nvSpPr>
        <p:spPr bwMode="auto">
          <a:xfrm>
            <a:off x="4971521" y="5424786"/>
            <a:ext cx="161647" cy="527067"/>
          </a:xfrm>
          <a:prstGeom prst="rect">
            <a:avLst/>
          </a:prstGeom>
          <a:noFill/>
          <a:ln w="9525" algn="ctr">
            <a:noFill/>
            <a:miter lim="800000"/>
            <a:headEnd/>
            <a:tailEnd/>
          </a:ln>
          <a:effectLst/>
        </p:spPr>
        <p:txBody>
          <a:bodyPr wrap="none" lIns="80010" tIns="40005" rIns="80010" bIns="40005" anchor="ctr">
            <a:spAutoFit/>
          </a:bodyPr>
          <a:lstStyle/>
          <a:p>
            <a:pPr algn="l"/>
            <a:r>
              <a:rPr lang="en-US" sz="1100" dirty="0"/>
              <a:t/>
            </a:r>
            <a:br>
              <a:rPr lang="en-US" sz="1100" dirty="0"/>
            </a:br>
            <a:endParaRPr lang="en-US" dirty="0">
              <a:solidFill>
                <a:schemeClr val="tx1"/>
              </a:solidFill>
            </a:endParaRPr>
          </a:p>
        </p:txBody>
      </p:sp>
      <p:sp>
        <p:nvSpPr>
          <p:cNvPr id="433163" name="Rectangle 11"/>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4" name="Rectangle 12"/>
          <p:cNvSpPr>
            <a:spLocks noChangeArrowheads="1"/>
          </p:cNvSpPr>
          <p:nvPr/>
        </p:nvSpPr>
        <p:spPr bwMode="auto">
          <a:xfrm>
            <a:off x="0" y="368796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5" name="Rectangle 13"/>
          <p:cNvSpPr>
            <a:spLocks noChangeArrowheads="1"/>
          </p:cNvSpPr>
          <p:nvPr/>
        </p:nvSpPr>
        <p:spPr bwMode="auto">
          <a:xfrm>
            <a:off x="0" y="317450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6" name="Rectangle 14"/>
          <p:cNvSpPr>
            <a:spLocks noChangeArrowheads="1"/>
          </p:cNvSpPr>
          <p:nvPr/>
        </p:nvSpPr>
        <p:spPr bwMode="auto">
          <a:xfrm>
            <a:off x="0" y="214312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33167" name="Rectangle 15"/>
          <p:cNvSpPr>
            <a:spLocks noChangeArrowheads="1"/>
          </p:cNvSpPr>
          <p:nvPr/>
        </p:nvSpPr>
        <p:spPr bwMode="auto">
          <a:xfrm>
            <a:off x="0" y="198239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graphicFrame>
        <p:nvGraphicFramePr>
          <p:cNvPr id="433170" name="Object 18"/>
          <p:cNvGraphicFramePr>
            <a:graphicFrameLocks noChangeAspect="1"/>
          </p:cNvGraphicFramePr>
          <p:nvPr/>
        </p:nvGraphicFramePr>
        <p:xfrm>
          <a:off x="1219730" y="724793"/>
          <a:ext cx="6703219" cy="5225355"/>
        </p:xfrm>
        <a:graphic>
          <a:graphicData uri="http://schemas.openxmlformats.org/presentationml/2006/ole">
            <mc:AlternateContent xmlns:mc="http://schemas.openxmlformats.org/markup-compatibility/2006">
              <mc:Choice xmlns:v="urn:schemas-microsoft-com:vml" Requires="v">
                <p:oleObj spid="_x0000_s123907" name="Bitmap Image" r:id="rId3" imgW="7438095" imgH="5152381" progId="PBrush">
                  <p:embed/>
                </p:oleObj>
              </mc:Choice>
              <mc:Fallback>
                <p:oleObj name="Bitmap Image" r:id="rId3" imgW="7438095" imgH="5152381"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730" y="724793"/>
                        <a:ext cx="6703219" cy="52253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fld id="{E0F0A3D0-2FFE-41DD-BC83-919E59E43DFB}" type="datetime2">
              <a:rPr lang="en-US"/>
              <a:pPr/>
              <a:t>Thursday, November 17, 2022</a:t>
            </a:fld>
            <a:endParaRPr lang="en-US"/>
          </a:p>
        </p:txBody>
      </p:sp>
      <p:sp>
        <p:nvSpPr>
          <p:cNvPr id="18" name="Slide Number Placeholder 3"/>
          <p:cNvSpPr>
            <a:spLocks noGrp="1"/>
          </p:cNvSpPr>
          <p:nvPr>
            <p:ph type="sldNum" sz="quarter" idx="12"/>
          </p:nvPr>
        </p:nvSpPr>
        <p:spPr/>
        <p:txBody>
          <a:bodyPr/>
          <a:lstStyle/>
          <a:p>
            <a:fld id="{1E970EBC-9235-41C6-BBAF-A13DC3AE8124}" type="slidenum">
              <a:rPr lang="en-US"/>
              <a:pPr/>
              <a:t>58</a:t>
            </a:fld>
            <a:endParaRPr lang="en-US"/>
          </a:p>
        </p:txBody>
      </p:sp>
      <p:sp>
        <p:nvSpPr>
          <p:cNvPr id="414722" name="Line 2"/>
          <p:cNvSpPr>
            <a:spLocks noChangeShapeType="1"/>
          </p:cNvSpPr>
          <p:nvPr/>
        </p:nvSpPr>
        <p:spPr bwMode="auto">
          <a:xfrm>
            <a:off x="5715001" y="4286250"/>
            <a:ext cx="76729" cy="0"/>
          </a:xfrm>
          <a:prstGeom prst="line">
            <a:avLst/>
          </a:prstGeom>
          <a:noFill/>
          <a:ln w="9525">
            <a:noFill/>
            <a:round/>
            <a:headEnd/>
            <a:tailEnd/>
          </a:ln>
          <a:effectLst/>
        </p:spPr>
        <p:txBody>
          <a:bodyPr wrap="none" lIns="80010" tIns="40005" rIns="80010" bIns="40005">
            <a:spAutoFit/>
          </a:bodyPr>
          <a:lstStyle/>
          <a:p>
            <a:endParaRPr lang="en-IN"/>
          </a:p>
        </p:txBody>
      </p:sp>
      <p:sp>
        <p:nvSpPr>
          <p:cNvPr id="414727" name="Rectangle 7"/>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28" name="Rectangle 8"/>
          <p:cNvSpPr>
            <a:spLocks noChangeArrowheads="1"/>
          </p:cNvSpPr>
          <p:nvPr/>
        </p:nvSpPr>
        <p:spPr bwMode="auto">
          <a:xfrm>
            <a:off x="0" y="3094137"/>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29" name="Rectangle 9"/>
          <p:cNvSpPr>
            <a:spLocks noChangeArrowheads="1"/>
          </p:cNvSpPr>
          <p:nvPr/>
        </p:nvSpPr>
        <p:spPr bwMode="auto">
          <a:xfrm>
            <a:off x="0" y="317896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30" name="Rectangle 10"/>
          <p:cNvSpPr>
            <a:spLocks noChangeArrowheads="1"/>
          </p:cNvSpPr>
          <p:nvPr/>
        </p:nvSpPr>
        <p:spPr bwMode="auto">
          <a:xfrm>
            <a:off x="4971521" y="5424786"/>
            <a:ext cx="161647" cy="527067"/>
          </a:xfrm>
          <a:prstGeom prst="rect">
            <a:avLst/>
          </a:prstGeom>
          <a:noFill/>
          <a:ln w="9525" algn="ctr">
            <a:noFill/>
            <a:miter lim="800000"/>
            <a:headEnd/>
            <a:tailEnd/>
          </a:ln>
          <a:effectLst/>
        </p:spPr>
        <p:txBody>
          <a:bodyPr wrap="none" lIns="80010" tIns="40005" rIns="80010" bIns="40005" anchor="ctr">
            <a:spAutoFit/>
          </a:bodyPr>
          <a:lstStyle/>
          <a:p>
            <a:pPr algn="l"/>
            <a:r>
              <a:rPr lang="en-US" sz="1100" dirty="0"/>
              <a:t/>
            </a:r>
            <a:br>
              <a:rPr lang="en-US" sz="1100" dirty="0"/>
            </a:br>
            <a:endParaRPr lang="en-US" dirty="0">
              <a:solidFill>
                <a:schemeClr val="tx1"/>
              </a:solidFill>
            </a:endParaRPr>
          </a:p>
        </p:txBody>
      </p:sp>
      <p:sp>
        <p:nvSpPr>
          <p:cNvPr id="414731" name="Rectangle 11"/>
          <p:cNvSpPr>
            <a:spLocks noChangeArrowheads="1"/>
          </p:cNvSpPr>
          <p:nvPr/>
        </p:nvSpPr>
        <p:spPr bwMode="auto">
          <a:xfrm>
            <a:off x="0" y="3170039"/>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32" name="Rectangle 12"/>
          <p:cNvSpPr>
            <a:spLocks noChangeArrowheads="1"/>
          </p:cNvSpPr>
          <p:nvPr/>
        </p:nvSpPr>
        <p:spPr bwMode="auto">
          <a:xfrm>
            <a:off x="0" y="368796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33" name="Rectangle 13"/>
          <p:cNvSpPr>
            <a:spLocks noChangeArrowheads="1"/>
          </p:cNvSpPr>
          <p:nvPr/>
        </p:nvSpPr>
        <p:spPr bwMode="auto">
          <a:xfrm>
            <a:off x="0" y="3174504"/>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34" name="Rectangle 14"/>
          <p:cNvSpPr>
            <a:spLocks noChangeArrowheads="1"/>
          </p:cNvSpPr>
          <p:nvPr/>
        </p:nvSpPr>
        <p:spPr bwMode="auto">
          <a:xfrm>
            <a:off x="0" y="2143125"/>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sp>
        <p:nvSpPr>
          <p:cNvPr id="414735" name="Rectangle 15"/>
          <p:cNvSpPr>
            <a:spLocks noChangeArrowheads="1"/>
          </p:cNvSpPr>
          <p:nvPr/>
        </p:nvSpPr>
        <p:spPr bwMode="auto">
          <a:xfrm>
            <a:off x="0" y="1982391"/>
            <a:ext cx="161647" cy="357790"/>
          </a:xfrm>
          <a:prstGeom prst="rect">
            <a:avLst/>
          </a:prstGeom>
          <a:noFill/>
          <a:ln w="9525" algn="ctr">
            <a:noFill/>
            <a:miter lim="800000"/>
            <a:headEnd/>
            <a:tailEnd/>
          </a:ln>
          <a:effectLst/>
        </p:spPr>
        <p:txBody>
          <a:bodyPr wrap="none" lIns="80010" tIns="40005" rIns="80010" bIns="40005" anchor="ctr">
            <a:spAutoFit/>
          </a:bodyPr>
          <a:lstStyle/>
          <a:p>
            <a:endParaRPr lang="en-IN"/>
          </a:p>
        </p:txBody>
      </p:sp>
      <p:graphicFrame>
        <p:nvGraphicFramePr>
          <p:cNvPr id="414740" name="Object 20"/>
          <p:cNvGraphicFramePr>
            <a:graphicFrameLocks noChangeAspect="1"/>
          </p:cNvGraphicFramePr>
          <p:nvPr/>
        </p:nvGraphicFramePr>
        <p:xfrm>
          <a:off x="1535907" y="654844"/>
          <a:ext cx="6324864" cy="5582543"/>
        </p:xfrm>
        <a:graphic>
          <a:graphicData uri="http://schemas.openxmlformats.org/presentationml/2006/ole">
            <mc:AlternateContent xmlns:mc="http://schemas.openxmlformats.org/markup-compatibility/2006">
              <mc:Choice xmlns:v="urn:schemas-microsoft-com:vml" Requires="v">
                <p:oleObj spid="_x0000_s128003" name="Bitmap Image" r:id="rId3" imgW="13390476" imgH="10507542" progId="PBrush">
                  <p:embed/>
                </p:oleObj>
              </mc:Choice>
              <mc:Fallback>
                <p:oleObj name="Bitmap Image" r:id="rId3" imgW="13390476" imgH="10507542"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907" y="654844"/>
                        <a:ext cx="6324864" cy="558254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51692" y="381001"/>
            <a:ext cx="8305800" cy="584727"/>
          </a:xfrm>
          <a:prstGeom prst="rect">
            <a:avLst/>
          </a:prstGeom>
          <a:noFill/>
          <a:ln w="9525">
            <a:noFill/>
            <a:miter lim="800000"/>
            <a:headEnd/>
            <a:tailEnd/>
          </a:ln>
        </p:spPr>
        <p:txBody>
          <a:bodyPr lIns="0" tIns="76176" rIns="0" bIns="76176">
            <a:spAutoFit/>
          </a:bodyPr>
          <a:lstStyle/>
          <a:p>
            <a:pPr algn="l"/>
            <a:r>
              <a:rPr lang="en-US" sz="2800" b="1" dirty="0" smtClean="0">
                <a:solidFill>
                  <a:srgbClr val="009900"/>
                </a:solidFill>
                <a:cs typeface="Times New Roman" pitchFamily="18" charset="0"/>
              </a:rPr>
              <a:t>THE PRIMARY TYPES OF OPTICAL STORAGE ARE:</a:t>
            </a:r>
            <a:endParaRPr lang="en-US" sz="2800" dirty="0">
              <a:solidFill>
                <a:srgbClr val="009900"/>
              </a:solidFill>
              <a:cs typeface="Times New Roman" pitchFamily="18" charset="0"/>
            </a:endParaRPr>
          </a:p>
        </p:txBody>
      </p:sp>
      <p:sp>
        <p:nvSpPr>
          <p:cNvPr id="6147" name="Rectangle 3"/>
          <p:cNvSpPr>
            <a:spLocks noChangeArrowheads="1"/>
          </p:cNvSpPr>
          <p:nvPr/>
        </p:nvSpPr>
        <p:spPr bwMode="auto">
          <a:xfrm>
            <a:off x="0" y="1447801"/>
            <a:ext cx="8305800" cy="3693319"/>
          </a:xfrm>
          <a:prstGeom prst="rect">
            <a:avLst/>
          </a:prstGeom>
          <a:noFill/>
          <a:ln w="9525">
            <a:noFill/>
            <a:miter lim="800000"/>
            <a:headEnd/>
            <a:tailEnd/>
          </a:ln>
        </p:spPr>
        <p:txBody>
          <a:bodyPr lIns="228528" tIns="0" rIns="0" bIns="0">
            <a:spAutoFit/>
          </a:bodyPr>
          <a:lstStyle/>
          <a:p>
            <a:pPr marL="1438275" indent="-523875" algn="l">
              <a:buFontTx/>
              <a:buChar char="•"/>
            </a:pPr>
            <a:r>
              <a:rPr lang="en-US" sz="2400" b="1" dirty="0">
                <a:solidFill>
                  <a:schemeClr val="tx2"/>
                </a:solidFill>
                <a:latin typeface="Times New Roman" pitchFamily="18" charset="0"/>
                <a:cs typeface="Times New Roman" pitchFamily="18" charset="0"/>
              </a:rPr>
              <a:t>Compact Disk Read-Only Memory (CD-ROM)</a:t>
            </a:r>
          </a:p>
          <a:p>
            <a:pPr marL="1438275" indent="-523875" algn="l">
              <a:buFontTx/>
              <a:buChar char="•"/>
            </a:pPr>
            <a:endParaRPr lang="en-US" sz="2400" b="1" dirty="0">
              <a:solidFill>
                <a:schemeClr val="tx2"/>
              </a:solidFill>
              <a:latin typeface="Times New Roman" pitchFamily="18" charset="0"/>
              <a:cs typeface="Times New Roman" pitchFamily="18" charset="0"/>
            </a:endParaRPr>
          </a:p>
          <a:p>
            <a:pPr marL="1438275" indent="-523875" algn="l" eaLnBrk="0" hangingPunct="0">
              <a:buFontTx/>
              <a:buChar char="•"/>
            </a:pPr>
            <a:r>
              <a:rPr lang="en-US" sz="2400" b="1" dirty="0">
                <a:solidFill>
                  <a:schemeClr val="tx2"/>
                </a:solidFill>
                <a:latin typeface="Times New Roman" pitchFamily="18" charset="0"/>
                <a:cs typeface="Times New Roman" pitchFamily="18" charset="0"/>
              </a:rPr>
              <a:t>Digital Video Disk Read-Only Memory </a:t>
            </a:r>
          </a:p>
          <a:p>
            <a:pPr marL="1438275" indent="-523875" algn="l" eaLnBrk="0" hangingPunct="0"/>
            <a:r>
              <a:rPr lang="en-US" sz="2400" b="1" dirty="0">
                <a:solidFill>
                  <a:schemeClr val="tx2"/>
                </a:solidFill>
                <a:latin typeface="Times New Roman" pitchFamily="18" charset="0"/>
                <a:cs typeface="Times New Roman" pitchFamily="18" charset="0"/>
              </a:rPr>
              <a:t>	(DVD-ROM)</a:t>
            </a:r>
          </a:p>
          <a:p>
            <a:pPr marL="1438275" indent="-523875" algn="l" eaLnBrk="0" hangingPunct="0">
              <a:buFontTx/>
              <a:buChar char="•"/>
            </a:pPr>
            <a:endParaRPr lang="en-US" sz="2400" b="1" dirty="0">
              <a:solidFill>
                <a:schemeClr val="tx2"/>
              </a:solidFill>
              <a:latin typeface="Times New Roman" pitchFamily="18" charset="0"/>
              <a:cs typeface="Times New Roman" pitchFamily="18" charset="0"/>
            </a:endParaRPr>
          </a:p>
          <a:p>
            <a:pPr marL="1438275" indent="-523875" algn="l" eaLnBrk="0" hangingPunct="0">
              <a:buFontTx/>
              <a:buChar char="•"/>
            </a:pPr>
            <a:r>
              <a:rPr lang="en-US" sz="2400" b="1" dirty="0">
                <a:solidFill>
                  <a:schemeClr val="tx2"/>
                </a:solidFill>
                <a:latin typeface="Times New Roman" pitchFamily="18" charset="0"/>
                <a:cs typeface="Times New Roman" pitchFamily="18" charset="0"/>
              </a:rPr>
              <a:t>CD-Recordable (CD-R)</a:t>
            </a:r>
          </a:p>
          <a:p>
            <a:pPr marL="1438275" indent="-523875" algn="l" eaLnBrk="0" hangingPunct="0">
              <a:buFontTx/>
              <a:buChar char="•"/>
            </a:pPr>
            <a:endParaRPr lang="en-US" sz="2400" b="1" dirty="0">
              <a:solidFill>
                <a:schemeClr val="tx2"/>
              </a:solidFill>
              <a:latin typeface="Times New Roman" pitchFamily="18" charset="0"/>
              <a:cs typeface="Times New Roman" pitchFamily="18" charset="0"/>
            </a:endParaRPr>
          </a:p>
          <a:p>
            <a:pPr marL="1438275" indent="-523875" algn="l" eaLnBrk="0" hangingPunct="0">
              <a:buFontTx/>
              <a:buChar char="•"/>
            </a:pPr>
            <a:r>
              <a:rPr lang="en-US" sz="2400" b="1" dirty="0">
                <a:solidFill>
                  <a:schemeClr val="tx2"/>
                </a:solidFill>
                <a:latin typeface="Times New Roman" pitchFamily="18" charset="0"/>
                <a:cs typeface="Times New Roman" pitchFamily="18" charset="0"/>
              </a:rPr>
              <a:t>CD-Rewritable (CD-RW)</a:t>
            </a:r>
          </a:p>
          <a:p>
            <a:pPr marL="1438275" indent="-523875" algn="l" eaLnBrk="0" hangingPunct="0">
              <a:buFontTx/>
              <a:buChar char="•"/>
            </a:pPr>
            <a:endParaRPr lang="en-US" sz="2400" b="1" dirty="0">
              <a:solidFill>
                <a:schemeClr val="tx2"/>
              </a:solidFill>
              <a:latin typeface="Times New Roman" pitchFamily="18" charset="0"/>
              <a:cs typeface="Times New Roman" pitchFamily="18" charset="0"/>
            </a:endParaRPr>
          </a:p>
          <a:p>
            <a:pPr marL="1438275" indent="-523875" algn="l" eaLnBrk="0" hangingPunct="0">
              <a:buFontTx/>
              <a:buChar char="•"/>
            </a:pPr>
            <a:r>
              <a:rPr lang="en-US" sz="2400" b="1" dirty="0" err="1">
                <a:solidFill>
                  <a:schemeClr val="tx2"/>
                </a:solidFill>
                <a:latin typeface="Times New Roman" pitchFamily="18" charset="0"/>
                <a:cs typeface="Times New Roman" pitchFamily="18" charset="0"/>
              </a:rPr>
              <a:t>PhotoCD</a:t>
            </a:r>
            <a:endParaRPr lang="en-US" sz="2400" b="1" dirty="0">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latin typeface="Garamond" pitchFamily="18" charset="0"/>
              </a:rPr>
              <a:t>Magnetic Core RAM</a:t>
            </a:r>
            <a:endParaRPr lang="el-GR" smtClean="0">
              <a:latin typeface="Garamond" pitchFamily="18" charset="0"/>
            </a:endParaRPr>
          </a:p>
        </p:txBody>
      </p:sp>
      <p:pic>
        <p:nvPicPr>
          <p:cNvPr id="60419" name="Picture 3" descr="corememory"/>
          <p:cNvPicPr>
            <a:picLocks noGrp="1" noChangeAspect="1" noChangeArrowheads="1"/>
          </p:cNvPicPr>
          <p:nvPr>
            <p:ph sz="half" idx="1"/>
          </p:nvPr>
        </p:nvPicPr>
        <p:blipFill>
          <a:blip r:embed="rId2" cstate="print"/>
          <a:srcRect/>
          <a:stretch>
            <a:fillRect/>
          </a:stretch>
        </p:blipFill>
        <p:spPr>
          <a:xfrm>
            <a:off x="323850" y="2133600"/>
            <a:ext cx="4319588" cy="2873375"/>
          </a:xfrm>
          <a:noFill/>
          <a:ln/>
        </p:spPr>
      </p:pic>
      <p:pic>
        <p:nvPicPr>
          <p:cNvPr id="60420" name="Picture 4" descr="CoreMemory04"/>
          <p:cNvPicPr>
            <a:picLocks noGrp="1" noChangeAspect="1" noChangeArrowheads="1"/>
          </p:cNvPicPr>
          <p:nvPr>
            <p:ph sz="half" idx="2"/>
          </p:nvPr>
        </p:nvPicPr>
        <p:blipFill>
          <a:blip r:embed="rId3"/>
          <a:srcRect/>
          <a:stretch>
            <a:fillRect/>
          </a:stretch>
        </p:blipFill>
        <p:spPr>
          <a:xfrm>
            <a:off x="5219700" y="2133600"/>
            <a:ext cx="3240088" cy="2933700"/>
          </a:xfrm>
          <a:noFill/>
          <a:ln/>
        </p:spPr>
      </p:pic>
      <p:sp>
        <p:nvSpPr>
          <p:cNvPr id="60421" name="Text Box 5"/>
          <p:cNvSpPr txBox="1">
            <a:spLocks noChangeArrowheads="1"/>
          </p:cNvSpPr>
          <p:nvPr/>
        </p:nvSpPr>
        <p:spPr bwMode="auto">
          <a:xfrm>
            <a:off x="323850" y="5445127"/>
            <a:ext cx="8135938" cy="830997"/>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buFontTx/>
              <a:buNone/>
            </a:pPr>
            <a:r>
              <a:rPr lang="en-US" sz="2400"/>
              <a:t>By the early 1960’s, Magnetic Core RAM became largely universal as main memory, replacing drum memory</a:t>
            </a:r>
            <a:endParaRPr lang="el-G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latin typeface="Garamond" pitchFamily="18" charset="0"/>
              </a:rPr>
              <a:t>Magnetic Core RAM</a:t>
            </a:r>
            <a:endParaRPr lang="el-GR" smtClean="0">
              <a:latin typeface="Garamond" pitchFamily="18" charset="0"/>
            </a:endParaRPr>
          </a:p>
        </p:txBody>
      </p:sp>
      <p:pic>
        <p:nvPicPr>
          <p:cNvPr id="61443" name="Picture 3" descr="167266-qa14apr08"/>
          <p:cNvPicPr>
            <a:picLocks noGrp="1" noChangeAspect="1" noChangeArrowheads="1"/>
          </p:cNvPicPr>
          <p:nvPr>
            <p:ph idx="1"/>
          </p:nvPr>
        </p:nvPicPr>
        <p:blipFill>
          <a:blip r:embed="rId2"/>
          <a:srcRect/>
          <a:stretch>
            <a:fillRect/>
          </a:stretch>
        </p:blipFill>
        <p:spPr>
          <a:xfrm>
            <a:off x="4211639" y="1844675"/>
            <a:ext cx="4319587" cy="4319588"/>
          </a:xfrm>
          <a:noFill/>
          <a:ln/>
        </p:spPr>
      </p:pic>
      <p:sp>
        <p:nvSpPr>
          <p:cNvPr id="61444" name="Text Box 4"/>
          <p:cNvSpPr txBox="1">
            <a:spLocks noChangeArrowheads="1"/>
          </p:cNvSpPr>
          <p:nvPr/>
        </p:nvSpPr>
        <p:spPr bwMode="auto">
          <a:xfrm>
            <a:off x="611188" y="1844675"/>
            <a:ext cx="3313112" cy="5262979"/>
          </a:xfrm>
          <a:prstGeom prst="rect">
            <a:avLst/>
          </a:prstGeom>
          <a:noFill/>
          <a:ln w="9525">
            <a:noFill/>
            <a:miter lim="800000"/>
            <a:headEnd/>
            <a:tailEnd/>
          </a:ln>
          <a:effectLst/>
        </p:spPr>
        <p:txBody>
          <a:bodyPr>
            <a:spAutoFit/>
          </a:bodyPr>
          <a:lstStyle/>
          <a:p>
            <a:pPr eaLnBrk="1" hangingPunct="1">
              <a:lnSpc>
                <a:spcPct val="100000"/>
              </a:lnSpc>
              <a:spcBef>
                <a:spcPct val="0"/>
              </a:spcBef>
              <a:buClrTx/>
              <a:buSzTx/>
            </a:pPr>
            <a:r>
              <a:rPr lang="en-US" sz="2400"/>
              <a:t> T</a:t>
            </a:r>
            <a:r>
              <a:rPr lang="el-GR" sz="2400"/>
              <a:t>he memory cells</a:t>
            </a:r>
            <a:r>
              <a:rPr lang="en-US" sz="2400"/>
              <a:t> </a:t>
            </a:r>
            <a:r>
              <a:rPr lang="el-GR" sz="2400"/>
              <a:t>consist of wired</a:t>
            </a:r>
            <a:r>
              <a:rPr lang="en-US" sz="2400"/>
              <a:t> </a:t>
            </a:r>
            <a:r>
              <a:rPr lang="el-GR" sz="2400"/>
              <a:t>threaded tiny ferrite </a:t>
            </a:r>
            <a:r>
              <a:rPr lang="en-US" sz="2400"/>
              <a:t>rings (cores).</a:t>
            </a:r>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X and Y lines to apply the magnetic filed.</a:t>
            </a:r>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Sense/Inhibit line to ‘read’ the current pulse when the polarization of the magnetic field changes.</a:t>
            </a:r>
          </a:p>
          <a:p>
            <a:pPr eaLnBrk="1" hangingPunct="1">
              <a:lnSpc>
                <a:spcPct val="100000"/>
              </a:lnSpc>
              <a:spcBef>
                <a:spcPct val="0"/>
              </a:spcBef>
              <a:buClrTx/>
              <a:buSzTx/>
            </a:pPr>
            <a:endParaRPr lang="el-GR" sz="2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Date Placeholder 1"/>
          <p:cNvSpPr>
            <a:spLocks noGrp="1"/>
          </p:cNvSpPr>
          <p:nvPr>
            <p:ph type="dt" sz="half" idx="10"/>
          </p:nvPr>
        </p:nvSpPr>
        <p:spPr/>
        <p:txBody>
          <a:bodyPr/>
          <a:lstStyle/>
          <a:p>
            <a:fld id="{F04DBCFC-10E2-4AC9-A074-B6FF2157DEA8}" type="datetime2">
              <a:rPr lang="en-US"/>
              <a:pPr/>
              <a:t>Thursday, November 17, 2022</a:t>
            </a:fld>
            <a:endParaRPr lang="en-US"/>
          </a:p>
        </p:txBody>
      </p:sp>
      <p:sp>
        <p:nvSpPr>
          <p:cNvPr id="11" name="Slide Number Placeholder 3"/>
          <p:cNvSpPr>
            <a:spLocks noGrp="1"/>
          </p:cNvSpPr>
          <p:nvPr>
            <p:ph type="sldNum" sz="quarter" idx="12"/>
          </p:nvPr>
        </p:nvSpPr>
        <p:spPr/>
        <p:txBody>
          <a:bodyPr/>
          <a:lstStyle/>
          <a:p>
            <a:fld id="{6BAAE429-2D32-4B69-BCDC-67CFC5D3ADED}" type="slidenum">
              <a:rPr lang="en-US"/>
              <a:pPr/>
              <a:t>9</a:t>
            </a:fld>
            <a:endParaRPr lang="en-US"/>
          </a:p>
        </p:txBody>
      </p:sp>
      <p:pic>
        <p:nvPicPr>
          <p:cNvPr id="655371" name="Picture 11" descr="95x15"/>
          <p:cNvPicPr>
            <a:picLocks noChangeAspect="1" noChangeArrowheads="1"/>
          </p:cNvPicPr>
          <p:nvPr/>
        </p:nvPicPr>
        <p:blipFill>
          <a:blip r:embed="rId2"/>
          <a:srcRect/>
          <a:stretch>
            <a:fillRect/>
          </a:stretch>
        </p:blipFill>
        <p:spPr bwMode="auto">
          <a:xfrm>
            <a:off x="5062905" y="849314"/>
            <a:ext cx="3853962" cy="2016125"/>
          </a:xfrm>
          <a:prstGeom prst="rect">
            <a:avLst/>
          </a:prstGeom>
          <a:noFill/>
        </p:spPr>
      </p:pic>
      <p:pic>
        <p:nvPicPr>
          <p:cNvPr id="655372" name="Picture 12" descr="95x11s"/>
          <p:cNvPicPr>
            <a:picLocks noChangeAspect="1" noChangeArrowheads="1"/>
          </p:cNvPicPr>
          <p:nvPr/>
        </p:nvPicPr>
        <p:blipFill>
          <a:blip r:embed="rId3"/>
          <a:srcRect/>
          <a:stretch>
            <a:fillRect/>
          </a:stretch>
        </p:blipFill>
        <p:spPr bwMode="auto">
          <a:xfrm>
            <a:off x="298939" y="773114"/>
            <a:ext cx="1960685" cy="1849437"/>
          </a:xfrm>
          <a:prstGeom prst="rect">
            <a:avLst/>
          </a:prstGeom>
          <a:noFill/>
        </p:spPr>
      </p:pic>
      <p:sp>
        <p:nvSpPr>
          <p:cNvPr id="655373" name="Text Box 13"/>
          <p:cNvSpPr txBox="1">
            <a:spLocks noChangeArrowheads="1"/>
          </p:cNvSpPr>
          <p:nvPr/>
        </p:nvSpPr>
        <p:spPr bwMode="auto">
          <a:xfrm>
            <a:off x="2321169" y="191870"/>
            <a:ext cx="4612160" cy="646331"/>
          </a:xfrm>
          <a:prstGeom prst="rect">
            <a:avLst/>
          </a:prstGeom>
          <a:noFill/>
          <a:ln w="9525" algn="ctr">
            <a:noFill/>
            <a:miter lim="800000"/>
            <a:headEnd/>
            <a:tailEnd/>
          </a:ln>
          <a:effectLst/>
        </p:spPr>
        <p:txBody>
          <a:bodyPr wrap="none">
            <a:spAutoFit/>
          </a:bodyPr>
          <a:lstStyle/>
          <a:p>
            <a:pPr defTabSz="838200"/>
            <a:r>
              <a:rPr lang="en-US" sz="3600" dirty="0" smtClean="0"/>
              <a:t>MAGNETIC RECORDING</a:t>
            </a:r>
            <a:endParaRPr lang="en-US" sz="3600" dirty="0"/>
          </a:p>
        </p:txBody>
      </p:sp>
      <p:pic>
        <p:nvPicPr>
          <p:cNvPr id="655374" name="Picture 14" descr="95x14"/>
          <p:cNvPicPr>
            <a:picLocks noChangeAspect="1" noChangeArrowheads="1"/>
          </p:cNvPicPr>
          <p:nvPr/>
        </p:nvPicPr>
        <p:blipFill>
          <a:blip r:embed="rId4"/>
          <a:srcRect/>
          <a:stretch>
            <a:fillRect/>
          </a:stretch>
        </p:blipFill>
        <p:spPr bwMode="auto">
          <a:xfrm>
            <a:off x="3100755" y="773114"/>
            <a:ext cx="1962150" cy="1978025"/>
          </a:xfrm>
          <a:prstGeom prst="rect">
            <a:avLst/>
          </a:prstGeom>
          <a:noFill/>
        </p:spPr>
      </p:pic>
      <p:pic>
        <p:nvPicPr>
          <p:cNvPr id="655375" name="Picture 15" descr="95x19"/>
          <p:cNvPicPr>
            <a:picLocks noChangeAspect="1" noChangeArrowheads="1"/>
          </p:cNvPicPr>
          <p:nvPr/>
        </p:nvPicPr>
        <p:blipFill>
          <a:blip r:embed="rId5"/>
          <a:srcRect/>
          <a:stretch>
            <a:fillRect/>
          </a:stretch>
        </p:blipFill>
        <p:spPr bwMode="auto">
          <a:xfrm>
            <a:off x="1138605" y="3049589"/>
            <a:ext cx="5114192" cy="2655887"/>
          </a:xfrm>
          <a:prstGeom prst="rect">
            <a:avLst/>
          </a:prstGeom>
          <a:noFill/>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9111</TotalTime>
  <Words>2170</Words>
  <Application>Microsoft Office PowerPoint</Application>
  <PresentationFormat>On-screen Show (4:3)</PresentationFormat>
  <Paragraphs>360</Paragraphs>
  <Slides>58</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58</vt:i4>
      </vt:variant>
    </vt:vector>
  </HeadingPairs>
  <TitlesOfParts>
    <vt:vector size="69" baseType="lpstr">
      <vt:lpstr>宋体</vt:lpstr>
      <vt:lpstr>Arial</vt:lpstr>
      <vt:lpstr>Calibri</vt:lpstr>
      <vt:lpstr>Garamond</vt:lpstr>
      <vt:lpstr>新細明體</vt:lpstr>
      <vt:lpstr>Symbol</vt:lpstr>
      <vt:lpstr>Times New Roman</vt:lpstr>
      <vt:lpstr>Office Theme</vt:lpstr>
      <vt:lpstr>Equation</vt:lpstr>
      <vt:lpstr>Εικόνα bitmap</vt:lpstr>
      <vt:lpstr>Bitmap Image</vt:lpstr>
      <vt:lpstr>PowerPoint Presentation</vt:lpstr>
      <vt:lpstr>PowerPoint Presentation</vt:lpstr>
      <vt:lpstr>PowerPoint Presentation</vt:lpstr>
      <vt:lpstr>PowerPoint Presentation</vt:lpstr>
      <vt:lpstr>PowerPoint Presentation</vt:lpstr>
      <vt:lpstr>PowerPoint Presentation</vt:lpstr>
      <vt:lpstr>Magnetic Core RAM</vt:lpstr>
      <vt:lpstr>Magnetic Core RAM</vt:lpstr>
      <vt:lpstr>PowerPoint Presentation</vt:lpstr>
      <vt:lpstr>PowerPoint Presentation</vt:lpstr>
      <vt:lpstr>PowerPoint Presentation</vt:lpstr>
      <vt:lpstr>PowerPoint Presentation</vt:lpstr>
      <vt:lpstr>non-volatile memory devices</vt:lpstr>
      <vt:lpstr>PowerPoint Presentation</vt:lpstr>
      <vt:lpstr>PowerPoint Presentation</vt:lpstr>
      <vt:lpstr>PowerPoint Presentation</vt:lpstr>
      <vt:lpstr>PowerPoint Presentation</vt:lpstr>
      <vt:lpstr>PowerPoint Presentation</vt:lpstr>
      <vt:lpstr>PowerPoint Presentation</vt:lpstr>
      <vt:lpstr>Hard Disk Drive</vt:lpstr>
      <vt:lpstr>PowerPoint Presentation</vt:lpstr>
      <vt:lpstr>Magnetic Disks</vt:lpstr>
      <vt:lpstr>PowerPoint Presentation</vt:lpstr>
      <vt:lpstr>PowerPoint Presentation</vt:lpstr>
      <vt:lpstr>PowerPoint Presentation</vt:lpstr>
      <vt:lpstr>PowerPoint Presentation</vt:lpstr>
      <vt:lpstr>PowerPoint Presentation</vt:lpstr>
      <vt:lpstr>PowerPoint Presentation</vt:lpstr>
      <vt:lpstr>Giant Magnetoresistance (GMR)</vt:lpstr>
      <vt:lpstr>Tunnel Magnetoresistance (TMR)</vt:lpstr>
      <vt:lpstr>Tunnel Magnetoresistance (TMR)</vt:lpstr>
      <vt:lpstr>Tunnel Magnetoresistance (TMR)</vt:lpstr>
      <vt:lpstr>Spin Valve GMR</vt:lpstr>
      <vt:lpstr>Magnetic Tunnel Junction (MTJ)</vt:lpstr>
      <vt:lpstr>MRAM</vt:lpstr>
      <vt:lpstr>MRAM: Fixed layer</vt:lpstr>
      <vt:lpstr>MRAM: Reading process</vt:lpstr>
      <vt:lpstr>MRAM: Writing process</vt:lpstr>
      <vt:lpstr>MRAM: Writing process</vt:lpstr>
      <vt:lpstr>MRAM: Characteristics</vt:lpstr>
      <vt:lpstr>Future MRAM Improvements</vt:lpstr>
      <vt:lpstr>Future MRAM Improvements</vt:lpstr>
      <vt:lpstr>MRAM Status</vt:lpstr>
      <vt:lpstr>SPINTRONICS THE SOLUTION</vt:lpstr>
      <vt:lpstr>Optical storage devices</vt:lpstr>
      <vt:lpstr>PowerPoint Presentation</vt:lpstr>
      <vt:lpstr> DVD (Digital Versatile Disk)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MKAR</dc:creator>
  <cp:lastModifiedBy>HP</cp:lastModifiedBy>
  <cp:revision>55</cp:revision>
  <dcterms:created xsi:type="dcterms:W3CDTF">2011-11-08T15:36:05Z</dcterms:created>
  <dcterms:modified xsi:type="dcterms:W3CDTF">2022-11-17T03:18:40Z</dcterms:modified>
</cp:coreProperties>
</file>